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 id="2147483930" r:id="rId2"/>
  </p:sldMasterIdLst>
  <p:handoutMasterIdLst>
    <p:handoutMasterId r:id="rId44"/>
  </p:handoutMasterIdLst>
  <p:sldIdLst>
    <p:sldId id="256" r:id="rId3"/>
    <p:sldId id="276" r:id="rId4"/>
    <p:sldId id="288" r:id="rId5"/>
    <p:sldId id="290" r:id="rId6"/>
    <p:sldId id="289" r:id="rId7"/>
    <p:sldId id="257" r:id="rId8"/>
    <p:sldId id="261" r:id="rId9"/>
    <p:sldId id="275" r:id="rId10"/>
    <p:sldId id="262" r:id="rId11"/>
    <p:sldId id="269" r:id="rId12"/>
    <p:sldId id="271" r:id="rId13"/>
    <p:sldId id="270" r:id="rId14"/>
    <p:sldId id="264" r:id="rId15"/>
    <p:sldId id="263" r:id="rId16"/>
    <p:sldId id="272" r:id="rId17"/>
    <p:sldId id="265" r:id="rId18"/>
    <p:sldId id="273" r:id="rId19"/>
    <p:sldId id="266" r:id="rId20"/>
    <p:sldId id="278" r:id="rId21"/>
    <p:sldId id="279" r:id="rId22"/>
    <p:sldId id="267" r:id="rId23"/>
    <p:sldId id="280" r:id="rId24"/>
    <p:sldId id="268" r:id="rId25"/>
    <p:sldId id="281" r:id="rId26"/>
    <p:sldId id="282" r:id="rId27"/>
    <p:sldId id="283" r:id="rId28"/>
    <p:sldId id="286" r:id="rId29"/>
    <p:sldId id="291" r:id="rId30"/>
    <p:sldId id="292" r:id="rId31"/>
    <p:sldId id="293" r:id="rId32"/>
    <p:sldId id="295" r:id="rId33"/>
    <p:sldId id="294" r:id="rId34"/>
    <p:sldId id="301" r:id="rId35"/>
    <p:sldId id="302" r:id="rId36"/>
    <p:sldId id="296" r:id="rId37"/>
    <p:sldId id="297" r:id="rId38"/>
    <p:sldId id="298" r:id="rId39"/>
    <p:sldId id="300" r:id="rId40"/>
    <p:sldId id="303" r:id="rId41"/>
    <p:sldId id="285" r:id="rId42"/>
    <p:sldId id="28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72"/>
      </p:cViewPr>
      <p:guideLst/>
    </p:cSldViewPr>
  </p:slideViewPr>
  <p:notesTextViewPr>
    <p:cViewPr>
      <p:scale>
        <a:sx n="1" d="1"/>
        <a:sy n="1" d="1"/>
      </p:scale>
      <p:origin x="0" y="0"/>
    </p:cViewPr>
  </p:notesTextViewPr>
  <p:notesViewPr>
    <p:cSldViewPr snapToGrid="0">
      <p:cViewPr varScale="1">
        <p:scale>
          <a:sx n="78" d="100"/>
          <a:sy n="78" d="100"/>
        </p:scale>
        <p:origin x="25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963E4E7-15D8-49D1-996E-40A76CE78BB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6340FF6D-F29F-4019-96C1-C8750C595B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973370A-BCDB-4571-AA86-7A70B237E1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9B01B-359F-4DD3-8D3A-521EFAB1719F}" type="slidenum">
              <a:rPr kumimoji="1" lang="ja-JP" altLang="en-US" smtClean="0"/>
              <a:t>‹#›</a:t>
            </a:fld>
            <a:endParaRPr kumimoji="1" lang="ja-JP" altLang="en-US"/>
          </a:p>
        </p:txBody>
      </p:sp>
    </p:spTree>
    <p:extLst>
      <p:ext uri="{BB962C8B-B14F-4D97-AF65-F5344CB8AC3E}">
        <p14:creationId xmlns:p14="http://schemas.microsoft.com/office/powerpoint/2010/main" val="34718897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0875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2824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82580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37831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535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0169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636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83625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82400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27968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4704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07140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12/7/2021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3711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7517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239093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2727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0884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25993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6862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7480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3969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4585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6478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7117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3245649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916"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12/7/2021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98390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感嘆符と黄色の背景">
            <a:extLst>
              <a:ext uri="{FF2B5EF4-FFF2-40B4-BE49-F238E27FC236}">
                <a16:creationId xmlns:a16="http://schemas.microsoft.com/office/drawing/2014/main" id="{B65682C3-269D-4722-B9E7-5EE2047BF567}"/>
              </a:ext>
            </a:extLst>
          </p:cNvPr>
          <p:cNvPicPr>
            <a:picLocks noChangeAspect="1"/>
          </p:cNvPicPr>
          <p:nvPr/>
        </p:nvPicPr>
        <p:blipFill rotWithShape="1">
          <a:blip r:embed="rId2">
            <a:duotone>
              <a:schemeClr val="bg2">
                <a:shade val="45000"/>
                <a:satMod val="135000"/>
              </a:schemeClr>
              <a:prstClr val="white"/>
            </a:duotone>
            <a:alphaModFix amt="35000"/>
          </a:blip>
          <a:srcRect t="25000"/>
          <a:stretch/>
        </p:blipFill>
        <p:spPr>
          <a:xfrm>
            <a:off x="20" y="10"/>
            <a:ext cx="12191980" cy="6857990"/>
          </a:xfrm>
          <a:prstGeom prst="rect">
            <a:avLst/>
          </a:prstGeom>
        </p:spPr>
      </p:pic>
      <p:sp>
        <p:nvSpPr>
          <p:cNvPr id="2" name="タイトル 1"/>
          <p:cNvSpPr>
            <a:spLocks noGrp="1"/>
          </p:cNvSpPr>
          <p:nvPr>
            <p:ph type="ctrTitle"/>
          </p:nvPr>
        </p:nvSpPr>
        <p:spPr>
          <a:xfrm>
            <a:off x="1097280" y="758952"/>
            <a:ext cx="10058400" cy="3566160"/>
          </a:xfrm>
        </p:spPr>
        <p:txBody>
          <a:bodyPr vert="horz" lIns="91440" tIns="45720" rIns="91440" bIns="45720" rtlCol="0">
            <a:normAutofit/>
          </a:bodyPr>
          <a:lstStyle/>
          <a:p>
            <a:br>
              <a:rPr lang="en-US" altLang="ja-JP" sz="6200" dirty="0"/>
            </a:br>
            <a:br>
              <a:rPr lang="en-US" altLang="ja-JP" sz="6200" dirty="0"/>
            </a:br>
            <a:br>
              <a:rPr lang="en-US" altLang="ja-JP" sz="6200" dirty="0"/>
            </a:br>
            <a:r>
              <a:rPr lang="ja-JP" altLang="en-US" sz="6200" dirty="0"/>
              <a:t>ハラスメントとその対策</a:t>
            </a:r>
            <a:endParaRPr kumimoji="1" lang="en-US" altLang="ja-JP" sz="6200" dirty="0"/>
          </a:p>
        </p:txBody>
      </p:sp>
      <p:sp>
        <p:nvSpPr>
          <p:cNvPr id="3" name="サブタイトル 2"/>
          <p:cNvSpPr>
            <a:spLocks noGrp="1"/>
          </p:cNvSpPr>
          <p:nvPr>
            <p:ph type="subTitle" idx="1"/>
          </p:nvPr>
        </p:nvSpPr>
        <p:spPr>
          <a:xfrm>
            <a:off x="1100051" y="4455620"/>
            <a:ext cx="10058400" cy="1143000"/>
          </a:xfrm>
        </p:spPr>
        <p:txBody>
          <a:bodyPr vert="horz" lIns="91440" tIns="45720" rIns="91440" bIns="45720" rtlCol="0">
            <a:normAutofit/>
          </a:bodyPr>
          <a:lstStyle/>
          <a:p>
            <a:r>
              <a:rPr kumimoji="1" lang="ja-JP" altLang="en-US">
                <a:solidFill>
                  <a:schemeClr val="tx1">
                    <a:lumMod val="85000"/>
                    <a:lumOff val="15000"/>
                  </a:schemeClr>
                </a:solidFill>
              </a:rPr>
              <a:t>令和３年１２月９日</a:t>
            </a:r>
            <a:endParaRPr kumimoji="1" lang="en-US" altLang="ja-JP">
              <a:solidFill>
                <a:schemeClr val="tx1">
                  <a:lumMod val="85000"/>
                  <a:lumOff val="15000"/>
                </a:schemeClr>
              </a:solidFill>
            </a:endParaRPr>
          </a:p>
          <a:p>
            <a:r>
              <a:rPr lang="ja-JP" altLang="en-US">
                <a:solidFill>
                  <a:schemeClr val="tx1">
                    <a:lumMod val="85000"/>
                    <a:lumOff val="15000"/>
                  </a:schemeClr>
                </a:solidFill>
              </a:rPr>
              <a:t>講師：弁護士　大嶽達哉</a:t>
            </a:r>
            <a:endParaRPr kumimoji="1" lang="en-US" altLang="ja-JP">
              <a:solidFill>
                <a:schemeClr val="tx1">
                  <a:lumMod val="85000"/>
                  <a:lumOff val="15000"/>
                </a:schemeClr>
              </a:solidFill>
            </a:endParaRPr>
          </a:p>
        </p:txBody>
      </p:sp>
      <p:cxnSp>
        <p:nvCxnSpPr>
          <p:cNvPr id="10" name="Straight Connector 9">
            <a:extLst>
              <a:ext uri="{FF2B5EF4-FFF2-40B4-BE49-F238E27FC236}">
                <a16:creationId xmlns:a16="http://schemas.microsoft.com/office/drawing/2014/main" id="{77AB95BF-57D0-4E49-9EF2-408B47C8D4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C520CBD-F82E-44E4-BDA5-128716AD7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4618AE32-A526-42FC-A854-732740BD3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正方形/長方形 3"/>
          <p:cNvSpPr/>
          <p:nvPr/>
        </p:nvSpPr>
        <p:spPr>
          <a:xfrm>
            <a:off x="7355541" y="1591270"/>
            <a:ext cx="3800138" cy="723275"/>
          </a:xfrm>
          <a:prstGeom prst="rect">
            <a:avLst/>
          </a:prstGeom>
        </p:spPr>
        <p:txBody>
          <a:bodyPr wrap="square">
            <a:spAutoFit/>
          </a:bodyPr>
          <a:lstStyle/>
          <a:p>
            <a:pPr>
              <a:spcAft>
                <a:spcPts val="600"/>
              </a:spcAft>
            </a:pPr>
            <a:r>
              <a:rPr lang="ja-JP" altLang="en-US" dirty="0"/>
              <a:t>愛知県社会保険労務士会知多支部</a:t>
            </a:r>
            <a:endParaRPr lang="en-US" altLang="ja-JP" dirty="0"/>
          </a:p>
          <a:p>
            <a:pPr>
              <a:spcAft>
                <a:spcPts val="600"/>
              </a:spcAft>
            </a:pPr>
            <a:r>
              <a:rPr lang="ja-JP" altLang="en-US" dirty="0"/>
              <a:t>会員研修</a:t>
            </a:r>
          </a:p>
        </p:txBody>
      </p:sp>
    </p:spTree>
    <p:extLst>
      <p:ext uri="{BB962C8B-B14F-4D97-AF65-F5344CB8AC3E}">
        <p14:creationId xmlns:p14="http://schemas.microsoft.com/office/powerpoint/2010/main" val="41337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１．身体的な攻撃</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身体に危害を加える</a:t>
            </a:r>
            <a:endParaRPr lang="en-US" altLang="ja-JP" sz="2800" dirty="0"/>
          </a:p>
          <a:p>
            <a:pPr lvl="1">
              <a:buFont typeface="Wingdings" panose="05000000000000000000" pitchFamily="2" charset="2"/>
              <a:buChar char="l"/>
            </a:pPr>
            <a:r>
              <a:rPr lang="ja-JP" altLang="en-US" sz="2800" dirty="0"/>
              <a:t>叩く、蹴る</a:t>
            </a:r>
            <a:endParaRPr lang="en-US" altLang="ja-JP" sz="2800" dirty="0"/>
          </a:p>
          <a:p>
            <a:pPr lvl="1">
              <a:buFont typeface="Wingdings" panose="05000000000000000000" pitchFamily="2" charset="2"/>
              <a:buChar char="l"/>
            </a:pPr>
            <a:r>
              <a:rPr lang="ja-JP" altLang="en-US" sz="2800" dirty="0"/>
              <a:t>書類や物を投げつける</a:t>
            </a:r>
            <a:endParaRPr lang="en-US" altLang="ja-JP" sz="2800" dirty="0"/>
          </a:p>
        </p:txBody>
      </p:sp>
    </p:spTree>
    <p:extLst>
      <p:ext uri="{BB962C8B-B14F-4D97-AF65-F5344CB8AC3E}">
        <p14:creationId xmlns:p14="http://schemas.microsoft.com/office/powerpoint/2010/main" val="63672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１．身体的な攻撃</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latin typeface="+mn-ea"/>
              </a:rPr>
              <a:t>裁判例：</a:t>
            </a:r>
            <a:r>
              <a:rPr lang="zh-TW" altLang="en-US" sz="2800" dirty="0">
                <a:latin typeface="ＭＳ Ｐゴシック" panose="020B0600070205080204" pitchFamily="50" charset="-128"/>
                <a:ea typeface="ＭＳ Ｐゴシック" panose="020B0600070205080204" pitchFamily="50" charset="-128"/>
              </a:rPr>
              <a:t>最高裁二小平８</a:t>
            </a:r>
            <a:r>
              <a:rPr lang="en-US" altLang="ja-JP" sz="2800" dirty="0">
                <a:latin typeface="ＭＳ Ｐゴシック" panose="020B0600070205080204" pitchFamily="50" charset="-128"/>
                <a:ea typeface="ＭＳ Ｐゴシック" panose="020B0600070205080204" pitchFamily="50" charset="-128"/>
              </a:rPr>
              <a:t>.</a:t>
            </a:r>
            <a:r>
              <a:rPr lang="zh-TW" altLang="en-US" sz="2800" dirty="0">
                <a:latin typeface="ＭＳ Ｐゴシック" panose="020B0600070205080204" pitchFamily="50" charset="-128"/>
                <a:ea typeface="ＭＳ Ｐゴシック" panose="020B0600070205080204" pitchFamily="50" charset="-128"/>
              </a:rPr>
              <a:t>２</a:t>
            </a:r>
            <a:r>
              <a:rPr lang="en-US" altLang="ja-JP" sz="2800" dirty="0">
                <a:latin typeface="ＭＳ Ｐゴシック" panose="020B0600070205080204" pitchFamily="50" charset="-128"/>
                <a:ea typeface="ＭＳ Ｐゴシック" panose="020B0600070205080204" pitchFamily="50" charset="-128"/>
              </a:rPr>
              <a:t>.</a:t>
            </a:r>
            <a:r>
              <a:rPr lang="zh-TW" altLang="en-US" sz="2800" dirty="0">
                <a:latin typeface="ＭＳ Ｐゴシック" panose="020B0600070205080204" pitchFamily="50" charset="-128"/>
                <a:ea typeface="ＭＳ Ｐゴシック" panose="020B0600070205080204" pitchFamily="50" charset="-128"/>
              </a:rPr>
              <a:t>２３判決</a:t>
            </a:r>
            <a:endParaRPr lang="en-US" altLang="ja-JP"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就業規則に違反するベルトの着用</a:t>
            </a:r>
            <a:endParaRPr lang="en-US" altLang="ja-JP" sz="2800" dirty="0"/>
          </a:p>
          <a:p>
            <a:pPr lvl="1">
              <a:buFont typeface="Wingdings" panose="05000000000000000000" pitchFamily="2" charset="2"/>
              <a:buChar char="l"/>
            </a:pPr>
            <a:r>
              <a:rPr lang="ja-JP" altLang="en-US" sz="2800" dirty="0"/>
              <a:t>就業規則の書き写し等の教育訓練を命じた</a:t>
            </a:r>
            <a:endParaRPr lang="en-US" altLang="ja-JP" sz="2800" dirty="0"/>
          </a:p>
          <a:p>
            <a:pPr lvl="1">
              <a:buFont typeface="Wingdings" panose="05000000000000000000" pitchFamily="2" charset="2"/>
              <a:buChar char="l"/>
            </a:pPr>
            <a:r>
              <a:rPr lang="ja-JP" altLang="en-US" sz="2800" dirty="0"/>
              <a:t>書き写し中に、机をたたく、水を飲ませない、用便に行かせない</a:t>
            </a:r>
            <a:endParaRPr lang="en-US" altLang="ja-JP" sz="2800" dirty="0"/>
          </a:p>
          <a:p>
            <a:pPr lvl="1">
              <a:buFont typeface="Wingdings" panose="05000000000000000000" pitchFamily="2" charset="2"/>
              <a:buChar char="l"/>
            </a:pPr>
            <a:r>
              <a:rPr lang="ja-JP" altLang="en-US" sz="2800" dirty="0"/>
              <a:t>就業規則の理解をさせる方法として適切でない。</a:t>
            </a:r>
            <a:endParaRPr lang="en-US" altLang="ja-JP" sz="2800" dirty="0"/>
          </a:p>
        </p:txBody>
      </p:sp>
    </p:spTree>
    <p:extLst>
      <p:ext uri="{BB962C8B-B14F-4D97-AF65-F5344CB8AC3E}">
        <p14:creationId xmlns:p14="http://schemas.microsoft.com/office/powerpoint/2010/main" val="205667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１．身体的な攻撃</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latin typeface="+mn-ea"/>
              </a:rPr>
              <a:t>裁判例：</a:t>
            </a:r>
            <a:r>
              <a:rPr lang="zh-TW" altLang="en-US" sz="2800" dirty="0">
                <a:latin typeface="ＭＳ Ｐゴシック" panose="020B0600070205080204" pitchFamily="50" charset="-128"/>
                <a:ea typeface="ＭＳ Ｐゴシック" panose="020B0600070205080204" pitchFamily="50" charset="-128"/>
              </a:rPr>
              <a:t>名古屋高</a:t>
            </a:r>
            <a:r>
              <a:rPr lang="ja-JP" altLang="en-US" sz="2800" dirty="0">
                <a:latin typeface="ＭＳ Ｐゴシック" panose="020B0600070205080204" pitchFamily="50" charset="-128"/>
                <a:ea typeface="ＭＳ Ｐゴシック" panose="020B0600070205080204" pitchFamily="50" charset="-128"/>
              </a:rPr>
              <a:t>裁</a:t>
            </a:r>
            <a:r>
              <a:rPr lang="zh-TW" altLang="en-US" sz="2800" dirty="0">
                <a:latin typeface="ＭＳ Ｐゴシック" panose="020B0600070205080204" pitchFamily="50" charset="-128"/>
                <a:ea typeface="ＭＳ Ｐゴシック" panose="020B0600070205080204" pitchFamily="50" charset="-128"/>
              </a:rPr>
              <a:t>平</a:t>
            </a:r>
            <a:r>
              <a:rPr lang="en-US" altLang="zh-TW" sz="2800" dirty="0">
                <a:latin typeface="ＭＳ Ｐゴシック" panose="020B0600070205080204" pitchFamily="50" charset="-128"/>
                <a:ea typeface="ＭＳ Ｐゴシック" panose="020B0600070205080204" pitchFamily="50" charset="-128"/>
              </a:rPr>
              <a:t>20.1.29</a:t>
            </a:r>
            <a:r>
              <a:rPr lang="zh-TW" altLang="en-US" sz="2800" dirty="0">
                <a:latin typeface="ＭＳ Ｐゴシック" panose="020B0600070205080204" pitchFamily="50" charset="-128"/>
                <a:ea typeface="ＭＳ Ｐゴシック" panose="020B0600070205080204" pitchFamily="50" charset="-128"/>
              </a:rPr>
              <a:t>判決</a:t>
            </a:r>
            <a:endParaRPr lang="en-US" altLang="ja-JP"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店長：激高して、暴力をふるった</a:t>
            </a:r>
            <a:endParaRPr lang="en-US" altLang="ja-JP" sz="2800" dirty="0"/>
          </a:p>
          <a:p>
            <a:pPr marL="457200" lvl="1" indent="0">
              <a:buNone/>
            </a:pPr>
            <a:r>
              <a:rPr lang="ja-JP" altLang="en-US" sz="2800" dirty="0"/>
              <a:t>→ＰＴＳＤないし神経症であるとの診断</a:t>
            </a:r>
            <a:endParaRPr lang="en-US" altLang="ja-JP" sz="2800" dirty="0"/>
          </a:p>
          <a:p>
            <a:pPr lvl="1">
              <a:buFont typeface="Wingdings" panose="05000000000000000000" pitchFamily="2" charset="2"/>
              <a:buChar char="l"/>
            </a:pPr>
            <a:r>
              <a:rPr lang="ja-JP" altLang="en-US" sz="2800" dirty="0"/>
              <a:t>管理部長：「いいかげんにせいよ、お前。おー、何を考えてるんかこりゃあ。ぶち殺そうかお前。調子に乗るなよ、お前。」</a:t>
            </a:r>
            <a:endParaRPr lang="en-US" altLang="ja-JP" sz="2800" dirty="0"/>
          </a:p>
          <a:p>
            <a:pPr lvl="1">
              <a:buFont typeface="Wingdings" panose="05000000000000000000" pitchFamily="2" charset="2"/>
              <a:buChar char="l"/>
            </a:pPr>
            <a:r>
              <a:rPr lang="ja-JP" altLang="en-US" sz="2800" dirty="0"/>
              <a:t>会社も不法行為責任を負う</a:t>
            </a:r>
            <a:endParaRPr lang="en-US" altLang="ja-JP" sz="2800" dirty="0"/>
          </a:p>
        </p:txBody>
      </p:sp>
    </p:spTree>
    <p:extLst>
      <p:ext uri="{BB962C8B-B14F-4D97-AF65-F5344CB8AC3E}">
        <p14:creationId xmlns:p14="http://schemas.microsoft.com/office/powerpoint/2010/main" val="318925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２．精神的な攻撃</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侮辱、暴言などを加える</a:t>
            </a:r>
            <a:endParaRPr lang="en-US" altLang="ja-JP" sz="2800" dirty="0"/>
          </a:p>
          <a:p>
            <a:pPr lvl="1">
              <a:buFont typeface="Wingdings" panose="05000000000000000000" pitchFamily="2" charset="2"/>
              <a:buChar char="l"/>
            </a:pPr>
            <a:r>
              <a:rPr lang="ja-JP" altLang="en-US" sz="2800" dirty="0"/>
              <a:t>「バカ」、「アホ」</a:t>
            </a:r>
            <a:endParaRPr lang="en-US" altLang="ja-JP" sz="2800" dirty="0"/>
          </a:p>
          <a:p>
            <a:pPr lvl="1">
              <a:buFont typeface="Wingdings" panose="05000000000000000000" pitchFamily="2" charset="2"/>
              <a:buChar char="l"/>
            </a:pPr>
            <a:r>
              <a:rPr lang="ja-JP" altLang="en-US" sz="2800" dirty="0"/>
              <a:t>「やめてしまえ」、「給料泥棒」</a:t>
            </a:r>
            <a:endParaRPr lang="en-US" altLang="ja-JP" sz="2800" dirty="0"/>
          </a:p>
          <a:p>
            <a:pPr lvl="1">
              <a:buFont typeface="Wingdings" panose="05000000000000000000" pitchFamily="2" charset="2"/>
              <a:buChar char="l"/>
            </a:pPr>
            <a:r>
              <a:rPr lang="ja-JP" altLang="en-US" sz="2800" dirty="0"/>
              <a:t>「無能」、「半人前」</a:t>
            </a:r>
            <a:endParaRPr lang="en-US" altLang="ja-JP" sz="2800" dirty="0"/>
          </a:p>
        </p:txBody>
      </p:sp>
    </p:spTree>
    <p:extLst>
      <p:ext uri="{BB962C8B-B14F-4D97-AF65-F5344CB8AC3E}">
        <p14:creationId xmlns:p14="http://schemas.microsoft.com/office/powerpoint/2010/main" val="967242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２．精神的な攻撃</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裁判例：東京地裁平</a:t>
            </a:r>
            <a:r>
              <a:rPr lang="en-US" altLang="ja-JP" sz="2800" dirty="0"/>
              <a:t>19.10.15</a:t>
            </a:r>
            <a:r>
              <a:rPr lang="ja-JP" altLang="en-US" sz="2800" dirty="0"/>
              <a:t>判決</a:t>
            </a:r>
            <a:endParaRPr lang="en-US" altLang="ja-JP" sz="2800" dirty="0"/>
          </a:p>
          <a:p>
            <a:pPr lvl="1">
              <a:buFont typeface="Wingdings" panose="05000000000000000000" pitchFamily="2" charset="2"/>
              <a:buChar char="l"/>
            </a:pPr>
            <a:r>
              <a:rPr lang="ja-JP" altLang="en-US" sz="2800" dirty="0"/>
              <a:t>上司の言動により、その部下は、社会通念上、客観的に見て精神疾患を発症させる程度に過剰な心理的負荷を受けたとして、部下の精神障害発症及び自殺は、業務に起因したものと認めた</a:t>
            </a:r>
            <a:endParaRPr lang="en-US" altLang="ja-JP" sz="2800" dirty="0"/>
          </a:p>
          <a:p>
            <a:pPr lvl="1">
              <a:buFont typeface="Wingdings" panose="05000000000000000000" pitchFamily="2" charset="2"/>
              <a:buChar char="l"/>
            </a:pPr>
            <a:r>
              <a:rPr lang="ja-JP" altLang="en-US" sz="2800" dirty="0"/>
              <a:t>「存在が目障りだ、居るだけでみんなが迷惑している。おまえのカミさんも気がしれん、お願いだから消えてくれ。」「給料泥棒」</a:t>
            </a:r>
            <a:endParaRPr lang="en-US" altLang="ja-JP" sz="2800" dirty="0"/>
          </a:p>
        </p:txBody>
      </p:sp>
    </p:spTree>
    <p:extLst>
      <p:ext uri="{BB962C8B-B14F-4D97-AF65-F5344CB8AC3E}">
        <p14:creationId xmlns:p14="http://schemas.microsoft.com/office/powerpoint/2010/main" val="3416202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２．精神的な攻撃</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a:latin typeface="+mn-ea"/>
              </a:rPr>
              <a:t>裁判例：東京地判平</a:t>
            </a:r>
            <a:r>
              <a:rPr lang="en-US" altLang="ja-JP" sz="2800" dirty="0">
                <a:latin typeface="+mn-ea"/>
              </a:rPr>
              <a:t>22.2.9</a:t>
            </a:r>
            <a:r>
              <a:rPr lang="ja-JP" altLang="en-US" sz="2800" dirty="0">
                <a:latin typeface="+mn-ea"/>
              </a:rPr>
              <a:t>判決</a:t>
            </a:r>
            <a:endParaRPr lang="en-US" altLang="ja-JP" sz="2800" dirty="0">
              <a:latin typeface="+mn-ea"/>
            </a:endParaRPr>
          </a:p>
          <a:p>
            <a:pPr lvl="1">
              <a:buFont typeface="Wingdings" panose="05000000000000000000" pitchFamily="2" charset="2"/>
              <a:buChar char="l"/>
            </a:pPr>
            <a:r>
              <a:rPr lang="ja-JP" altLang="en-US" sz="2800" dirty="0"/>
              <a:t>社会福祉法人の施設長らの言動は、労働者に不愉快と感じられる言動であったものの、労働者を退職に追い込もうと企図したものではなく、また暴言や嫌がらせや恫喝を重ねたなどと認めることもできない</a:t>
            </a:r>
            <a:endParaRPr lang="en-US" altLang="ja-JP" sz="2800" dirty="0"/>
          </a:p>
          <a:p>
            <a:pPr lvl="1">
              <a:buFont typeface="Wingdings" panose="05000000000000000000" pitchFamily="2" charset="2"/>
              <a:buChar char="l"/>
            </a:pPr>
            <a:r>
              <a:rPr lang="ja-JP" altLang="en-US" sz="2800" dirty="0"/>
              <a:t>「あんたが何をやっているのか、皆に教えてやろうか」</a:t>
            </a:r>
            <a:endParaRPr lang="en-US" altLang="ja-JP" sz="2800" dirty="0"/>
          </a:p>
        </p:txBody>
      </p:sp>
    </p:spTree>
    <p:extLst>
      <p:ext uri="{BB962C8B-B14F-4D97-AF65-F5344CB8AC3E}">
        <p14:creationId xmlns:p14="http://schemas.microsoft.com/office/powerpoint/2010/main" val="231306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３．人間関係からの切り離し</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仲間外れや無視</a:t>
            </a:r>
            <a:endParaRPr lang="en-US" altLang="ja-JP" sz="2800" dirty="0"/>
          </a:p>
          <a:p>
            <a:pPr lvl="1">
              <a:buFont typeface="Wingdings" panose="05000000000000000000" pitchFamily="2" charset="2"/>
              <a:buChar char="l"/>
            </a:pPr>
            <a:r>
              <a:rPr lang="ja-JP" altLang="en-US" sz="2800" dirty="0"/>
              <a:t>一人だけ別室に席を離される</a:t>
            </a:r>
            <a:endParaRPr lang="en-US" altLang="ja-JP" sz="2800" dirty="0"/>
          </a:p>
          <a:p>
            <a:pPr lvl="1">
              <a:buFont typeface="Wingdings" panose="05000000000000000000" pitchFamily="2" charset="2"/>
              <a:buChar char="l"/>
            </a:pPr>
            <a:r>
              <a:rPr lang="ja-JP" altLang="en-US" sz="2800" dirty="0"/>
              <a:t>忘年会や送別会にわざと呼ばれない</a:t>
            </a:r>
            <a:endParaRPr lang="en-US" altLang="ja-JP" sz="2800" dirty="0"/>
          </a:p>
          <a:p>
            <a:pPr lvl="1">
              <a:buFont typeface="Wingdings" panose="05000000000000000000" pitchFamily="2" charset="2"/>
              <a:buChar char="l"/>
            </a:pPr>
            <a:r>
              <a:rPr lang="ja-JP" altLang="en-US" sz="2800" dirty="0"/>
              <a:t>話しかけても無視される</a:t>
            </a:r>
            <a:endParaRPr lang="en-US" altLang="ja-JP" sz="2800" dirty="0"/>
          </a:p>
        </p:txBody>
      </p:sp>
    </p:spTree>
    <p:extLst>
      <p:ext uri="{BB962C8B-B14F-4D97-AF65-F5344CB8AC3E}">
        <p14:creationId xmlns:p14="http://schemas.microsoft.com/office/powerpoint/2010/main" val="2921885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３．人間関係からの切り離し</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latin typeface="+mj-ea"/>
                <a:ea typeface="+mj-ea"/>
              </a:rPr>
              <a:t>裁判例：</a:t>
            </a:r>
            <a:r>
              <a:rPr lang="zh-TW" altLang="en-US" sz="2800" dirty="0">
                <a:latin typeface="ＭＳ Ｐゴシック" panose="020B0600070205080204" pitchFamily="50" charset="-128"/>
                <a:ea typeface="ＭＳ Ｐゴシック" panose="020B0600070205080204" pitchFamily="50" charset="-128"/>
              </a:rPr>
              <a:t>富山地裁平成</a:t>
            </a:r>
            <a:r>
              <a:rPr lang="en-US" altLang="zh-TW" sz="2800" dirty="0">
                <a:latin typeface="ＭＳ Ｐゴシック" panose="020B0600070205080204" pitchFamily="50" charset="-128"/>
                <a:ea typeface="ＭＳ Ｐゴシック" panose="020B0600070205080204" pitchFamily="50" charset="-128"/>
              </a:rPr>
              <a:t>17.2.23</a:t>
            </a:r>
            <a:r>
              <a:rPr lang="zh-TW" altLang="en-US" sz="2800" dirty="0">
                <a:latin typeface="ＭＳ Ｐゴシック" panose="020B0600070205080204" pitchFamily="50" charset="-128"/>
                <a:ea typeface="ＭＳ Ｐゴシック" panose="020B0600070205080204" pitchFamily="50" charset="-128"/>
              </a:rPr>
              <a:t>判決</a:t>
            </a:r>
            <a:endParaRPr lang="en-US" altLang="ja-JP"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過去に内部告発したことをきっかけに、遠方の事業所に異動となり、他の社員とは離れた２階個室に席を配置され、</a:t>
            </a:r>
            <a:r>
              <a:rPr lang="en-US" altLang="ja-JP" sz="2800" dirty="0"/>
              <a:t>20</a:t>
            </a:r>
            <a:r>
              <a:rPr lang="ja-JP" altLang="en-US" sz="2800" dirty="0"/>
              <a:t>数年以上、極めて補助的な雑務をさせず、昇格させなかった</a:t>
            </a:r>
            <a:endParaRPr lang="en-US" altLang="ja-JP" sz="2800" dirty="0"/>
          </a:p>
        </p:txBody>
      </p:sp>
    </p:spTree>
    <p:extLst>
      <p:ext uri="{BB962C8B-B14F-4D97-AF65-F5344CB8AC3E}">
        <p14:creationId xmlns:p14="http://schemas.microsoft.com/office/powerpoint/2010/main" val="273803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４．過大な要求</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遂行不可能な業務の押し付け</a:t>
            </a:r>
            <a:endParaRPr lang="en-US" altLang="ja-JP" sz="2800" dirty="0"/>
          </a:p>
          <a:p>
            <a:pPr lvl="1">
              <a:buFont typeface="Wingdings" panose="05000000000000000000" pitchFamily="2" charset="2"/>
              <a:buChar char="l"/>
            </a:pPr>
            <a:r>
              <a:rPr lang="ja-JP" altLang="en-US" sz="2800" dirty="0"/>
              <a:t>業務上明らかに不要なことや遂行不可能なことの強制</a:t>
            </a:r>
            <a:endParaRPr lang="en-US" altLang="ja-JP" sz="2800" dirty="0"/>
          </a:p>
          <a:p>
            <a:pPr lvl="1">
              <a:buFont typeface="Wingdings" panose="05000000000000000000" pitchFamily="2" charset="2"/>
              <a:buChar char="l"/>
            </a:pPr>
            <a:r>
              <a:rPr lang="ja-JP" altLang="en-US" sz="2800" dirty="0"/>
              <a:t>懲罰的な書面の作成</a:t>
            </a:r>
            <a:endParaRPr lang="en-US" altLang="ja-JP" sz="2800" dirty="0"/>
          </a:p>
          <a:p>
            <a:pPr lvl="1">
              <a:buFont typeface="Wingdings" panose="05000000000000000000" pitchFamily="2" charset="2"/>
              <a:buChar char="l"/>
            </a:pPr>
            <a:r>
              <a:rPr lang="ja-JP" altLang="en-US" sz="2800" dirty="0"/>
              <a:t>経験、能力を超える著しく業務量の多い指示</a:t>
            </a:r>
            <a:endParaRPr lang="en-US" altLang="ja-JP" sz="2800" dirty="0"/>
          </a:p>
        </p:txBody>
      </p:sp>
    </p:spTree>
    <p:extLst>
      <p:ext uri="{BB962C8B-B14F-4D97-AF65-F5344CB8AC3E}">
        <p14:creationId xmlns:p14="http://schemas.microsoft.com/office/powerpoint/2010/main" val="416469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４．過大な要求</a:t>
            </a:r>
            <a:endParaRPr kumimoji="1" lang="ja-JP" altLang="en-US" dirty="0"/>
          </a:p>
        </p:txBody>
      </p:sp>
      <p:sp>
        <p:nvSpPr>
          <p:cNvPr id="3" name="コンテンツ プレースホルダー 2"/>
          <p:cNvSpPr>
            <a:spLocks noGrp="1"/>
          </p:cNvSpPr>
          <p:nvPr>
            <p:ph idx="1"/>
          </p:nvPr>
        </p:nvSpPr>
        <p:spPr>
          <a:xfrm>
            <a:off x="1204164" y="1737360"/>
            <a:ext cx="9890555" cy="3777622"/>
          </a:xfrm>
        </p:spPr>
        <p:txBody>
          <a:bodyPr>
            <a:normAutofit/>
          </a:bodyPr>
          <a:lstStyle/>
          <a:p>
            <a:r>
              <a:rPr lang="ja-JP" altLang="en-US" sz="2800" dirty="0">
                <a:latin typeface="+mn-ea"/>
              </a:rPr>
              <a:t>裁判例：</a:t>
            </a:r>
            <a:r>
              <a:rPr lang="zh-TW" altLang="en-US" sz="2800" dirty="0">
                <a:latin typeface="ＭＳ Ｐゴシック" panose="020B0600070205080204" pitchFamily="50" charset="-128"/>
                <a:ea typeface="ＭＳ Ｐゴシック" panose="020B0600070205080204" pitchFamily="50" charset="-128"/>
              </a:rPr>
              <a:t>東京地裁平</a:t>
            </a:r>
            <a:r>
              <a:rPr lang="en-US" altLang="zh-TW" sz="2800" dirty="0">
                <a:latin typeface="ＭＳ Ｐゴシック" panose="020B0600070205080204" pitchFamily="50" charset="-128"/>
                <a:ea typeface="ＭＳ Ｐゴシック" panose="020B0600070205080204" pitchFamily="50" charset="-128"/>
              </a:rPr>
              <a:t>14.7.9</a:t>
            </a:r>
            <a:r>
              <a:rPr lang="zh-TW" altLang="en-US" sz="2800" dirty="0">
                <a:latin typeface="ＭＳ Ｐゴシック" panose="020B0600070205080204" pitchFamily="50" charset="-128"/>
                <a:ea typeface="ＭＳ Ｐゴシック" panose="020B0600070205080204" pitchFamily="50" charset="-128"/>
              </a:rPr>
              <a:t>判決</a:t>
            </a:r>
            <a:endParaRPr lang="en-US" altLang="zh-TW"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勤務が早朝から深夜に及び休憩もとれず、土日出勤もあったため、上司に人員補充を求めたが、同業務に従事した約半年間特段の措置はとられなかった</a:t>
            </a:r>
            <a:endParaRPr lang="en-US" altLang="ja-JP" sz="2800" dirty="0"/>
          </a:p>
        </p:txBody>
      </p:sp>
    </p:spTree>
    <p:extLst>
      <p:ext uri="{BB962C8B-B14F-4D97-AF65-F5344CB8AC3E}">
        <p14:creationId xmlns:p14="http://schemas.microsoft.com/office/powerpoint/2010/main" val="136289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5BC8E-6DA1-4396-B158-08922784B924}"/>
              </a:ext>
            </a:extLst>
          </p:cNvPr>
          <p:cNvSpPr>
            <a:spLocks noGrp="1"/>
          </p:cNvSpPr>
          <p:nvPr>
            <p:ph type="title"/>
          </p:nvPr>
        </p:nvSpPr>
        <p:spPr/>
        <p:txBody>
          <a:bodyPr/>
          <a:lstStyle/>
          <a:p>
            <a:r>
              <a:rPr kumimoji="1" lang="ja-JP" altLang="en-US" dirty="0"/>
              <a:t>ハラスメントとは</a:t>
            </a:r>
          </a:p>
        </p:txBody>
      </p:sp>
      <p:sp>
        <p:nvSpPr>
          <p:cNvPr id="3" name="テキスト プレースホルダー 2">
            <a:extLst>
              <a:ext uri="{FF2B5EF4-FFF2-40B4-BE49-F238E27FC236}">
                <a16:creationId xmlns:a16="http://schemas.microsoft.com/office/drawing/2014/main" id="{BAB4146E-8515-457D-89E8-FBF493918867}"/>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6990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４．過大な要求</a:t>
            </a:r>
            <a:endParaRPr kumimoji="1" lang="ja-JP" altLang="en-US" dirty="0"/>
          </a:p>
        </p:txBody>
      </p:sp>
      <p:sp>
        <p:nvSpPr>
          <p:cNvPr id="3" name="コンテンツ プレースホルダー 2"/>
          <p:cNvSpPr>
            <a:spLocks noGrp="1"/>
          </p:cNvSpPr>
          <p:nvPr>
            <p:ph idx="1"/>
          </p:nvPr>
        </p:nvSpPr>
        <p:spPr>
          <a:xfrm>
            <a:off x="1097280" y="1737360"/>
            <a:ext cx="10058400" cy="3777622"/>
          </a:xfrm>
        </p:spPr>
        <p:txBody>
          <a:bodyPr>
            <a:normAutofit/>
          </a:bodyPr>
          <a:lstStyle/>
          <a:p>
            <a:r>
              <a:rPr lang="ja-JP" altLang="en-US" sz="2800" dirty="0"/>
              <a:t>裁判例：</a:t>
            </a:r>
            <a:r>
              <a:rPr lang="zh-TW" altLang="en-US" sz="2800" dirty="0">
                <a:latin typeface="ＭＳ Ｐゴシック" panose="020B0600070205080204" pitchFamily="50" charset="-128"/>
                <a:ea typeface="ＭＳ Ｐゴシック" panose="020B0600070205080204" pitchFamily="50" charset="-128"/>
              </a:rPr>
              <a:t>静岡地裁平成</a:t>
            </a:r>
            <a:r>
              <a:rPr lang="en-US" altLang="zh-TW" sz="2800" dirty="0">
                <a:latin typeface="ＭＳ Ｐゴシック" panose="020B0600070205080204" pitchFamily="50" charset="-128"/>
                <a:ea typeface="ＭＳ Ｐゴシック" panose="020B0600070205080204" pitchFamily="50" charset="-128"/>
              </a:rPr>
              <a:t>26</a:t>
            </a:r>
            <a:r>
              <a:rPr lang="zh-TW" altLang="en-US" sz="2800" dirty="0">
                <a:latin typeface="ＭＳ Ｐゴシック" panose="020B0600070205080204" pitchFamily="50" charset="-128"/>
                <a:ea typeface="ＭＳ Ｐゴシック" panose="020B0600070205080204" pitchFamily="50" charset="-128"/>
              </a:rPr>
              <a:t>年</a:t>
            </a:r>
            <a:r>
              <a:rPr lang="en-US" altLang="zh-TW" sz="2800" dirty="0">
                <a:latin typeface="ＭＳ Ｐゴシック" panose="020B0600070205080204" pitchFamily="50" charset="-128"/>
                <a:ea typeface="ＭＳ Ｐゴシック" panose="020B0600070205080204" pitchFamily="50" charset="-128"/>
              </a:rPr>
              <a:t>7</a:t>
            </a:r>
            <a:r>
              <a:rPr lang="zh-TW" altLang="en-US" sz="2800" dirty="0">
                <a:latin typeface="ＭＳ Ｐゴシック" panose="020B0600070205080204" pitchFamily="50" charset="-128"/>
                <a:ea typeface="ＭＳ Ｐゴシック" panose="020B0600070205080204" pitchFamily="50" charset="-128"/>
              </a:rPr>
              <a:t>月</a:t>
            </a:r>
            <a:r>
              <a:rPr lang="en-US" altLang="zh-TW" sz="2800" dirty="0">
                <a:latin typeface="ＭＳ Ｐゴシック" panose="020B0600070205080204" pitchFamily="50" charset="-128"/>
                <a:ea typeface="ＭＳ Ｐゴシック" panose="020B0600070205080204" pitchFamily="50" charset="-128"/>
              </a:rPr>
              <a:t>9</a:t>
            </a:r>
            <a:r>
              <a:rPr lang="zh-TW" altLang="en-US" sz="2800" dirty="0">
                <a:latin typeface="ＭＳ Ｐゴシック" panose="020B0600070205080204" pitchFamily="50" charset="-128"/>
                <a:ea typeface="ＭＳ Ｐゴシック" panose="020B0600070205080204" pitchFamily="50" charset="-128"/>
              </a:rPr>
              <a:t>日判決</a:t>
            </a:r>
            <a:endParaRPr lang="en-US" altLang="ja-JP"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利用者獲得のため、チラシ配布の指示、上司との意見の相違からの苦悩、上司の叱責などがあった。</a:t>
            </a:r>
            <a:endParaRPr lang="en-US" altLang="ja-JP" sz="2800" dirty="0"/>
          </a:p>
          <a:p>
            <a:pPr lvl="1">
              <a:buFont typeface="Wingdings" panose="05000000000000000000" pitchFamily="2" charset="2"/>
              <a:buChar char="l"/>
            </a:pPr>
            <a:r>
              <a:rPr lang="ja-JP" altLang="en-US" sz="2800" dirty="0"/>
              <a:t>「必死にやれ」</a:t>
            </a:r>
          </a:p>
          <a:p>
            <a:pPr lvl="1">
              <a:buFont typeface="Wingdings" panose="05000000000000000000" pitchFamily="2" charset="2"/>
              <a:buChar char="l"/>
            </a:pPr>
            <a:r>
              <a:rPr lang="ja-JP" altLang="en-US" sz="2800" dirty="0"/>
              <a:t>上司が職務上の立場を利用して日常的に威圧的な言辞を用いたり、業務上の適正な範囲を超える業務を強要したとまでは認められない。</a:t>
            </a:r>
            <a:endParaRPr lang="en-US" altLang="ja-JP" sz="2800" dirty="0"/>
          </a:p>
        </p:txBody>
      </p:sp>
    </p:spTree>
    <p:extLst>
      <p:ext uri="{BB962C8B-B14F-4D97-AF65-F5344CB8AC3E}">
        <p14:creationId xmlns:p14="http://schemas.microsoft.com/office/powerpoint/2010/main" val="3506516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５．過小な要求</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本来の仕事を取り上げる</a:t>
            </a:r>
            <a:endParaRPr lang="en-US" altLang="ja-JP" sz="2800" dirty="0"/>
          </a:p>
          <a:p>
            <a:pPr lvl="1">
              <a:buFont typeface="Wingdings" panose="05000000000000000000" pitchFamily="2" charset="2"/>
              <a:buChar char="l"/>
            </a:pPr>
            <a:r>
              <a:rPr lang="ja-JP" altLang="en-US" sz="2800" dirty="0"/>
              <a:t>業務上の合理性なく能力や経験とかけ離れた程度の低い仕事を命じること</a:t>
            </a:r>
            <a:endParaRPr lang="en-US" altLang="ja-JP" sz="2800" dirty="0"/>
          </a:p>
          <a:p>
            <a:pPr lvl="1">
              <a:buFont typeface="Wingdings" panose="05000000000000000000" pitchFamily="2" charset="2"/>
              <a:buChar char="l"/>
            </a:pPr>
            <a:r>
              <a:rPr lang="ja-JP" altLang="en-US" sz="2800" dirty="0"/>
              <a:t>仕事を与えず、放置する</a:t>
            </a:r>
            <a:endParaRPr lang="en-US" altLang="ja-JP" sz="2800" dirty="0"/>
          </a:p>
        </p:txBody>
      </p:sp>
    </p:spTree>
    <p:extLst>
      <p:ext uri="{BB962C8B-B14F-4D97-AF65-F5344CB8AC3E}">
        <p14:creationId xmlns:p14="http://schemas.microsoft.com/office/powerpoint/2010/main" val="4140618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５．過小な要求</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latin typeface="+mn-ea"/>
              </a:rPr>
              <a:t>裁判例：</a:t>
            </a:r>
            <a:r>
              <a:rPr lang="zh-CN" altLang="en-US" sz="2800" dirty="0">
                <a:latin typeface="ＭＳ Ｐゴシック" panose="020B0600070205080204" pitchFamily="50" charset="-128"/>
                <a:ea typeface="ＭＳ Ｐゴシック" panose="020B0600070205080204" pitchFamily="50" charset="-128"/>
              </a:rPr>
              <a:t>横浜地裁平</a:t>
            </a:r>
            <a:r>
              <a:rPr lang="en-US" altLang="zh-CN" sz="2800" dirty="0">
                <a:latin typeface="ＭＳ Ｐゴシック" panose="020B0600070205080204" pitchFamily="50" charset="-128"/>
                <a:ea typeface="ＭＳ Ｐゴシック" panose="020B0600070205080204" pitchFamily="50" charset="-128"/>
              </a:rPr>
              <a:t>11.9.21</a:t>
            </a:r>
            <a:r>
              <a:rPr lang="zh-CN" altLang="en-US" sz="2800" dirty="0">
                <a:latin typeface="ＭＳ Ｐゴシック" panose="020B0600070205080204" pitchFamily="50" charset="-128"/>
                <a:ea typeface="ＭＳ Ｐゴシック" panose="020B0600070205080204" pitchFamily="50" charset="-128"/>
              </a:rPr>
              <a:t>判決</a:t>
            </a:r>
            <a:endParaRPr lang="en-US" altLang="ja-JP"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運転士に対し、接触事故を起こしたことを理由に、下車勤務として１ヶ月の営業所構内の炎天下での除草作業を命じ、営業所内の草むしりばかりさせた。</a:t>
            </a:r>
            <a:endParaRPr lang="en-US" altLang="ja-JP" sz="2800" dirty="0"/>
          </a:p>
          <a:p>
            <a:pPr lvl="1">
              <a:buFont typeface="Wingdings" panose="05000000000000000000" pitchFamily="2" charset="2"/>
              <a:buChar char="l"/>
            </a:pPr>
            <a:r>
              <a:rPr lang="ja-JP" altLang="en-US" sz="2800" dirty="0"/>
              <a:t>添乗指導については違法性を否定した。</a:t>
            </a:r>
            <a:endParaRPr lang="en-US" altLang="ja-JP" sz="2800" dirty="0"/>
          </a:p>
        </p:txBody>
      </p:sp>
    </p:spTree>
    <p:extLst>
      <p:ext uri="{BB962C8B-B14F-4D97-AF65-F5344CB8AC3E}">
        <p14:creationId xmlns:p14="http://schemas.microsoft.com/office/powerpoint/2010/main" val="1594294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６．個の侵害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個人のプライバシーを侵害する</a:t>
            </a:r>
            <a:endParaRPr lang="en-US" altLang="ja-JP" sz="2800" dirty="0"/>
          </a:p>
          <a:p>
            <a:pPr lvl="1">
              <a:buFont typeface="Wingdings" panose="05000000000000000000" pitchFamily="2" charset="2"/>
              <a:buChar char="l"/>
            </a:pPr>
            <a:r>
              <a:rPr lang="ja-JP" altLang="en-US" sz="2800" dirty="0"/>
              <a:t>休暇時の旅行先などの予定を聞く</a:t>
            </a:r>
            <a:endParaRPr lang="en-US" altLang="ja-JP" sz="2800" dirty="0"/>
          </a:p>
          <a:p>
            <a:pPr lvl="1">
              <a:buFont typeface="Wingdings" panose="05000000000000000000" pitchFamily="2" charset="2"/>
              <a:buChar char="l"/>
            </a:pPr>
            <a:r>
              <a:rPr lang="ja-JP" altLang="en-US" sz="2800" dirty="0"/>
              <a:t>携帯電話やロッカーなどの私物を覗き見る</a:t>
            </a:r>
            <a:endParaRPr lang="en-US" altLang="ja-JP" sz="2800" dirty="0"/>
          </a:p>
          <a:p>
            <a:pPr lvl="1">
              <a:buFont typeface="Wingdings" panose="05000000000000000000" pitchFamily="2" charset="2"/>
              <a:buChar char="l"/>
            </a:pPr>
            <a:r>
              <a:rPr lang="ja-JP" altLang="en-US" sz="2800" dirty="0"/>
              <a:t>家庭状況などを問い詰める</a:t>
            </a:r>
            <a:endParaRPr lang="en-US" altLang="ja-JP" sz="2800" dirty="0"/>
          </a:p>
          <a:p>
            <a:pPr marL="457200" lvl="1" indent="0">
              <a:buNone/>
            </a:pPr>
            <a:r>
              <a:rPr lang="ja-JP" altLang="en-US" sz="2800" dirty="0"/>
              <a:t>→ただし、会社の管理上必要な場合</a:t>
            </a:r>
            <a:endParaRPr lang="en-US" altLang="ja-JP" sz="2800" dirty="0"/>
          </a:p>
        </p:txBody>
      </p:sp>
    </p:spTree>
    <p:extLst>
      <p:ext uri="{BB962C8B-B14F-4D97-AF65-F5344CB8AC3E}">
        <p14:creationId xmlns:p14="http://schemas.microsoft.com/office/powerpoint/2010/main" val="348093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６．個の侵害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裁判例：</a:t>
            </a:r>
            <a:r>
              <a:rPr lang="zh-TW" altLang="en-US" sz="2800" dirty="0">
                <a:latin typeface="ＭＳ Ｐゴシック" panose="020B0600070205080204" pitchFamily="50" charset="-128"/>
                <a:ea typeface="ＭＳ Ｐゴシック" panose="020B0600070205080204" pitchFamily="50" charset="-128"/>
              </a:rPr>
              <a:t>福岡高裁平</a:t>
            </a:r>
            <a:r>
              <a:rPr lang="en-US" altLang="zh-TW" sz="2800" dirty="0">
                <a:latin typeface="ＭＳ Ｐゴシック" panose="020B0600070205080204" pitchFamily="50" charset="-128"/>
                <a:ea typeface="ＭＳ Ｐゴシック" panose="020B0600070205080204" pitchFamily="50" charset="-128"/>
              </a:rPr>
              <a:t>25.7.30</a:t>
            </a:r>
            <a:r>
              <a:rPr lang="zh-TW" altLang="en-US" sz="2800" dirty="0">
                <a:latin typeface="ＭＳ Ｐゴシック" panose="020B0600070205080204" pitchFamily="50" charset="-128"/>
                <a:ea typeface="ＭＳ Ｐゴシック" panose="020B0600070205080204" pitchFamily="50" charset="-128"/>
              </a:rPr>
              <a:t>判決</a:t>
            </a:r>
            <a:endParaRPr lang="en-US" altLang="ja-JP" sz="26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en-US" altLang="ja-JP" sz="2600" dirty="0"/>
              <a:t>15</a:t>
            </a:r>
            <a:r>
              <a:rPr lang="ja-JP" altLang="en-US" sz="2600" dirty="0"/>
              <a:t>歳年下の女性との交際について、「若い子を捕まえて、だまして」と交際が不適当であるかのような発言をし、「危険人物」などと中傷するなど、根拠のない事項を繰り返し指摘した</a:t>
            </a:r>
            <a:endParaRPr lang="en-US" altLang="ja-JP" sz="2600" dirty="0"/>
          </a:p>
          <a:p>
            <a:pPr lvl="1">
              <a:buFont typeface="Wingdings" panose="05000000000000000000" pitchFamily="2" charset="2"/>
              <a:buChar char="l"/>
            </a:pPr>
            <a:r>
              <a:rPr lang="ja-JP" altLang="en-US" sz="2600" dirty="0"/>
              <a:t>交際は本人たちの自主的な判断に委ねるべきものであるから、職場への悪影響が生じこれを是正する必要がある場合を除き、交際に介入するような言動を避けるべきである。</a:t>
            </a:r>
            <a:endParaRPr lang="en-US" altLang="ja-JP" sz="2600" dirty="0"/>
          </a:p>
        </p:txBody>
      </p:sp>
    </p:spTree>
    <p:extLst>
      <p:ext uri="{BB962C8B-B14F-4D97-AF65-F5344CB8AC3E}">
        <p14:creationId xmlns:p14="http://schemas.microsoft.com/office/powerpoint/2010/main" val="405199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br>
              <a:rPr lang="en-US" altLang="ja-JP" dirty="0"/>
            </a:br>
            <a:r>
              <a:rPr lang="ja-JP" altLang="en-US" dirty="0"/>
              <a:t>６．個の侵害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裁判例：</a:t>
            </a:r>
            <a:r>
              <a:rPr lang="ja-JP" altLang="en-US" sz="2800" dirty="0">
                <a:latin typeface="ＭＳ Ｐゴシック" panose="020B0600070205080204" pitchFamily="50" charset="-128"/>
                <a:ea typeface="ＭＳ Ｐゴシック" panose="020B0600070205080204" pitchFamily="50" charset="-128"/>
              </a:rPr>
              <a:t>さいたま地裁平</a:t>
            </a:r>
            <a:r>
              <a:rPr lang="en-US" altLang="ja-JP" sz="2800" dirty="0">
                <a:latin typeface="ＭＳ Ｐゴシック" panose="020B0600070205080204" pitchFamily="50" charset="-128"/>
                <a:ea typeface="ＭＳ Ｐゴシック" panose="020B0600070205080204" pitchFamily="50" charset="-128"/>
              </a:rPr>
              <a:t>16.9.24</a:t>
            </a:r>
            <a:r>
              <a:rPr lang="zh-TW" altLang="en-US" sz="2800" dirty="0">
                <a:latin typeface="ＭＳ Ｐゴシック" panose="020B0600070205080204" pitchFamily="50" charset="-128"/>
                <a:ea typeface="ＭＳ Ｐゴシック" panose="020B0600070205080204" pitchFamily="50" charset="-128"/>
              </a:rPr>
              <a:t>判決</a:t>
            </a:r>
            <a:endParaRPr lang="en-US" altLang="ja-JP" sz="2800" dirty="0">
              <a:latin typeface="ＭＳ Ｐゴシック" panose="020B0600070205080204" pitchFamily="50" charset="-128"/>
              <a:ea typeface="ＭＳ Ｐゴシック" panose="020B0600070205080204" pitchFamily="50" charset="-128"/>
            </a:endParaRPr>
          </a:p>
          <a:p>
            <a:pPr lvl="1">
              <a:buFont typeface="Wingdings" panose="05000000000000000000" pitchFamily="2" charset="2"/>
              <a:buChar char="l"/>
            </a:pPr>
            <a:r>
              <a:rPr lang="ja-JP" altLang="en-US" sz="2800" dirty="0"/>
              <a:t>勤務時間終了後も、遊びに無理矢理付き合わせる。</a:t>
            </a:r>
            <a:endParaRPr lang="en-US" altLang="ja-JP" sz="2800" dirty="0"/>
          </a:p>
          <a:p>
            <a:pPr lvl="1">
              <a:buFont typeface="Wingdings" panose="05000000000000000000" pitchFamily="2" charset="2"/>
              <a:buChar char="l"/>
            </a:pPr>
            <a:r>
              <a:rPr lang="ja-JP" altLang="en-US" sz="2800" dirty="0"/>
              <a:t>肩もみ、家の掃除、車の洗車などの個人的な雑用を一方的に命じる。</a:t>
            </a:r>
            <a:endParaRPr lang="en-US" altLang="ja-JP" sz="2800" dirty="0"/>
          </a:p>
          <a:p>
            <a:pPr lvl="1">
              <a:buFont typeface="Wingdings" panose="05000000000000000000" pitchFamily="2" charset="2"/>
              <a:buChar char="l"/>
            </a:pPr>
            <a:r>
              <a:rPr lang="ja-JP" altLang="en-US" sz="2800" dirty="0"/>
              <a:t>職員旅行において、一気飲みを強いる。</a:t>
            </a:r>
            <a:endParaRPr lang="en-US" altLang="ja-JP" sz="2800" dirty="0"/>
          </a:p>
          <a:p>
            <a:pPr marL="457200" lvl="1" indent="0">
              <a:buNone/>
            </a:pPr>
            <a:r>
              <a:rPr lang="ja-JP" altLang="en-US" sz="2800" dirty="0"/>
              <a:t>→被害者の自殺により、個人及び勤務先に損害賠償責任</a:t>
            </a:r>
            <a:endParaRPr lang="en-US" altLang="ja-JP" sz="2800" dirty="0"/>
          </a:p>
        </p:txBody>
      </p:sp>
    </p:spTree>
    <p:extLst>
      <p:ext uri="{BB962C8B-B14F-4D97-AF65-F5344CB8AC3E}">
        <p14:creationId xmlns:p14="http://schemas.microsoft.com/office/powerpoint/2010/main" val="1919520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パワハラに向けての取組</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業務上のミス、能力不足への対応</a:t>
            </a:r>
            <a:endParaRPr lang="en-US" altLang="ja-JP" sz="2800" dirty="0"/>
          </a:p>
          <a:p>
            <a:pPr lvl="1">
              <a:buFont typeface="Wingdings" panose="05000000000000000000" pitchFamily="2" charset="2"/>
              <a:buChar char="l"/>
            </a:pPr>
            <a:r>
              <a:rPr lang="ja-JP" altLang="en-US" sz="2800" dirty="0"/>
              <a:t>一方的、または多数人の前で、叱責をしない</a:t>
            </a:r>
            <a:endParaRPr lang="en-US" altLang="ja-JP" sz="2800" dirty="0"/>
          </a:p>
          <a:p>
            <a:pPr lvl="1">
              <a:buFont typeface="Wingdings" panose="05000000000000000000" pitchFamily="2" charset="2"/>
              <a:buChar char="l"/>
            </a:pPr>
            <a:r>
              <a:rPr lang="ja-JP" altLang="en-US" sz="2800" dirty="0"/>
              <a:t>人格を非難しない</a:t>
            </a:r>
            <a:endParaRPr lang="en-US" altLang="ja-JP" sz="2800" dirty="0"/>
          </a:p>
          <a:p>
            <a:pPr lvl="1">
              <a:buFont typeface="Wingdings" panose="05000000000000000000" pitchFamily="2" charset="2"/>
              <a:buChar char="l"/>
            </a:pPr>
            <a:r>
              <a:rPr lang="ja-JP" altLang="en-US" sz="2800" dirty="0"/>
              <a:t>関連性のない懲罰、訓練を課さない</a:t>
            </a:r>
            <a:endParaRPr lang="en-US" altLang="ja-JP" sz="2800" dirty="0"/>
          </a:p>
        </p:txBody>
      </p:sp>
    </p:spTree>
    <p:extLst>
      <p:ext uri="{BB962C8B-B14F-4D97-AF65-F5344CB8AC3E}">
        <p14:creationId xmlns:p14="http://schemas.microsoft.com/office/powerpoint/2010/main" val="2746506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パワハラに向けての取組</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同僚間、職場内でのいじめ</a:t>
            </a:r>
            <a:endParaRPr lang="en-US" altLang="ja-JP" sz="2800" dirty="0"/>
          </a:p>
          <a:p>
            <a:pPr lvl="1">
              <a:buFont typeface="Wingdings" panose="05000000000000000000" pitchFamily="2" charset="2"/>
              <a:buChar char="l"/>
            </a:pPr>
            <a:r>
              <a:rPr lang="ja-JP" altLang="en-US" sz="2800" dirty="0"/>
              <a:t>相談窓口の設置</a:t>
            </a:r>
            <a:endParaRPr lang="en-US" altLang="ja-JP" sz="2800" dirty="0"/>
          </a:p>
          <a:p>
            <a:pPr lvl="1">
              <a:buFont typeface="Wingdings" panose="05000000000000000000" pitchFamily="2" charset="2"/>
              <a:buChar char="l"/>
            </a:pPr>
            <a:r>
              <a:rPr lang="ja-JP" altLang="en-US" sz="2800" dirty="0"/>
              <a:t>人間関係の把握</a:t>
            </a:r>
            <a:endParaRPr lang="en-US" altLang="ja-JP" sz="2800" dirty="0"/>
          </a:p>
          <a:p>
            <a:pPr lvl="1">
              <a:buFont typeface="Wingdings" panose="05000000000000000000" pitchFamily="2" charset="2"/>
              <a:buChar char="l"/>
            </a:pPr>
            <a:r>
              <a:rPr lang="ja-JP" altLang="en-US" sz="2800" dirty="0"/>
              <a:t>懲戒異動など</a:t>
            </a:r>
            <a:endParaRPr lang="en-US" altLang="ja-JP" sz="2800" dirty="0"/>
          </a:p>
          <a:p>
            <a:pPr lvl="1"/>
            <a:endParaRPr lang="en-US" altLang="ja-JP" sz="2600" dirty="0"/>
          </a:p>
        </p:txBody>
      </p:sp>
    </p:spTree>
    <p:extLst>
      <p:ext uri="{BB962C8B-B14F-4D97-AF65-F5344CB8AC3E}">
        <p14:creationId xmlns:p14="http://schemas.microsoft.com/office/powerpoint/2010/main" val="3578521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5BC8E-6DA1-4396-B158-08922784B924}"/>
              </a:ext>
            </a:extLst>
          </p:cNvPr>
          <p:cNvSpPr>
            <a:spLocks noGrp="1"/>
          </p:cNvSpPr>
          <p:nvPr>
            <p:ph type="title"/>
          </p:nvPr>
        </p:nvSpPr>
        <p:spPr/>
        <p:txBody>
          <a:bodyPr/>
          <a:lstStyle/>
          <a:p>
            <a:r>
              <a:rPr kumimoji="1" lang="ja-JP" altLang="en-US" dirty="0"/>
              <a:t>セクシャルハラスメント</a:t>
            </a:r>
          </a:p>
        </p:txBody>
      </p:sp>
      <p:sp>
        <p:nvSpPr>
          <p:cNvPr id="3" name="テキスト プレースホルダー 2">
            <a:extLst>
              <a:ext uri="{FF2B5EF4-FFF2-40B4-BE49-F238E27FC236}">
                <a16:creationId xmlns:a16="http://schemas.microsoft.com/office/drawing/2014/main" id="{BAB4146E-8515-457D-89E8-FBF493918867}"/>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41688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セクシャルハラスメントとは</a:t>
            </a:r>
            <a:endParaRPr kumimoji="1" lang="ja-JP" altLang="en-US" dirty="0"/>
          </a:p>
        </p:txBody>
      </p:sp>
      <p:sp>
        <p:nvSpPr>
          <p:cNvPr id="3" name="コンテンツ プレースホルダー 2"/>
          <p:cNvSpPr>
            <a:spLocks noGrp="1"/>
          </p:cNvSpPr>
          <p:nvPr>
            <p:ph idx="1"/>
          </p:nvPr>
        </p:nvSpPr>
        <p:spPr>
          <a:xfrm>
            <a:off x="1097280" y="1845733"/>
            <a:ext cx="10058400" cy="4331131"/>
          </a:xfrm>
        </p:spPr>
        <p:txBody>
          <a:bodyPr>
            <a:normAutofit lnSpcReduction="10000"/>
          </a:bodyPr>
          <a:lstStyle/>
          <a:p>
            <a:pPr>
              <a:buFont typeface="Wingdings" panose="05000000000000000000" pitchFamily="2" charset="2"/>
              <a:buChar char="l"/>
            </a:pPr>
            <a:r>
              <a:rPr lang="ja-JP" altLang="en-US" sz="2800" dirty="0">
                <a:latin typeface="ＭＳ Ｐゴシック" panose="020B0600070205080204" pitchFamily="50" charset="-128"/>
                <a:ea typeface="ＭＳ Ｐゴシック" panose="020B0600070205080204" pitchFamily="50" charset="-128"/>
              </a:rPr>
              <a:t>職場において行われる性的な言動</a:t>
            </a:r>
            <a:endParaRPr lang="en-US" altLang="ja-JP" sz="2800" dirty="0">
              <a:latin typeface="ＭＳ Ｐゴシック" panose="020B0600070205080204" pitchFamily="50" charset="-128"/>
              <a:ea typeface="ＭＳ Ｐゴシック" panose="020B0600070205080204" pitchFamily="50" charset="-128"/>
            </a:endParaRPr>
          </a:p>
          <a:p>
            <a:pPr marL="1787525" indent="-346075">
              <a:buFont typeface="Wingdings" panose="05000000000000000000" pitchFamily="2" charset="2"/>
              <a:buChar char="l"/>
            </a:pPr>
            <a:endParaRPr lang="en-US" altLang="ja-JP" sz="2800" dirty="0">
              <a:latin typeface="ＭＳ Ｐゴシック" panose="020B0600070205080204" pitchFamily="50" charset="-128"/>
              <a:ea typeface="ＭＳ Ｐゴシック" panose="020B0600070205080204" pitchFamily="50" charset="-128"/>
            </a:endParaRPr>
          </a:p>
          <a:p>
            <a:pPr marL="1884363" lvl="2" indent="-444500" defTabSz="941388">
              <a:buFont typeface="Wingdings" panose="05000000000000000000" pitchFamily="2" charset="2"/>
              <a:buChar char="u"/>
            </a:pPr>
            <a:r>
              <a:rPr lang="ja-JP" altLang="en-US" sz="2800" dirty="0">
                <a:latin typeface="ＭＳ Ｐゴシック" panose="020B0600070205080204" pitchFamily="50" charset="-128"/>
                <a:ea typeface="ＭＳ Ｐゴシック" panose="020B0600070205080204" pitchFamily="50" charset="-128"/>
              </a:rPr>
              <a:t>労働者の対応によりその労働条件につき不利益を受けること</a:t>
            </a:r>
            <a:endParaRPr lang="en-US" altLang="ja-JP" sz="2800" dirty="0">
              <a:latin typeface="ＭＳ Ｐゴシック" panose="020B0600070205080204" pitchFamily="50" charset="-128"/>
              <a:ea typeface="ＭＳ Ｐゴシック" panose="020B0600070205080204" pitchFamily="50" charset="-128"/>
            </a:endParaRPr>
          </a:p>
          <a:p>
            <a:pPr marL="1884363" lvl="2" indent="-444500" algn="r" defTabSz="941388">
              <a:buNone/>
            </a:pPr>
            <a:r>
              <a:rPr kumimoji="1" lang="ja-JP" altLang="en-US" sz="2800" dirty="0">
                <a:latin typeface="ＭＳ Ｐゴシック" panose="020B0600070205080204" pitchFamily="50" charset="-128"/>
                <a:ea typeface="ＭＳ Ｐゴシック" panose="020B0600070205080204" pitchFamily="50" charset="-128"/>
              </a:rPr>
              <a:t>（対価型）</a:t>
            </a:r>
            <a:endParaRPr lang="en-US" altLang="ja-JP" sz="2800" dirty="0">
              <a:latin typeface="ＭＳ Ｐゴシック" panose="020B0600070205080204" pitchFamily="50" charset="-128"/>
              <a:ea typeface="ＭＳ Ｐゴシック" panose="020B0600070205080204" pitchFamily="50" charset="-128"/>
            </a:endParaRPr>
          </a:p>
          <a:p>
            <a:pPr marL="1884363" lvl="2" indent="-444500" defTabSz="941388">
              <a:buFont typeface="Wingdings" panose="05000000000000000000" pitchFamily="2" charset="2"/>
              <a:buChar char="u"/>
            </a:pPr>
            <a:endParaRPr lang="en-US" altLang="ja-JP" sz="2800" dirty="0">
              <a:latin typeface="ＭＳ Ｐゴシック" panose="020B0600070205080204" pitchFamily="50" charset="-128"/>
              <a:ea typeface="ＭＳ Ｐゴシック" panose="020B0600070205080204" pitchFamily="50" charset="-128"/>
            </a:endParaRPr>
          </a:p>
          <a:p>
            <a:pPr marL="1884363" lvl="2" indent="-444500" defTabSz="941388">
              <a:buFont typeface="Wingdings" panose="05000000000000000000" pitchFamily="2" charset="2"/>
              <a:buChar char="u"/>
            </a:pPr>
            <a:r>
              <a:rPr lang="ja-JP" altLang="en-US" sz="2800" dirty="0">
                <a:latin typeface="ＭＳ Ｐゴシック" panose="020B0600070205080204" pitchFamily="50" charset="-128"/>
                <a:ea typeface="ＭＳ Ｐゴシック" panose="020B0600070205080204" pitchFamily="50" charset="-128"/>
              </a:rPr>
              <a:t>就業環境が害されること</a:t>
            </a:r>
            <a:endParaRPr lang="en-US" altLang="ja-JP" sz="2800" dirty="0">
              <a:latin typeface="ＭＳ Ｐゴシック" panose="020B0600070205080204" pitchFamily="50" charset="-128"/>
              <a:ea typeface="ＭＳ Ｐゴシック" panose="020B0600070205080204" pitchFamily="50" charset="-128"/>
            </a:endParaRPr>
          </a:p>
          <a:p>
            <a:pPr marL="1441450" lvl="2" indent="0" algn="r">
              <a:buNone/>
            </a:pPr>
            <a:r>
              <a:rPr kumimoji="1" lang="ja-JP" altLang="en-US" sz="2800" dirty="0">
                <a:latin typeface="ＭＳ Ｐゴシック" panose="020B0600070205080204" pitchFamily="50" charset="-128"/>
                <a:ea typeface="ＭＳ Ｐゴシック" panose="020B0600070205080204" pitchFamily="50" charset="-128"/>
              </a:rPr>
              <a:t>（環境型）</a:t>
            </a:r>
            <a:endParaRPr kumimoji="1" lang="en-US" altLang="ja-JP" sz="2800" dirty="0">
              <a:latin typeface="ＭＳ Ｐゴシック" panose="020B0600070205080204" pitchFamily="50" charset="-128"/>
              <a:ea typeface="ＭＳ Ｐゴシック" panose="020B0600070205080204" pitchFamily="50" charset="-128"/>
            </a:endParaRPr>
          </a:p>
          <a:p>
            <a:pPr marL="1787525" lvl="2" indent="-346075">
              <a:buFont typeface="Wingdings" panose="05000000000000000000" pitchFamily="2" charset="2"/>
              <a:buChar char="u"/>
            </a:pPr>
            <a:endParaRPr kumimoji="1" lang="en-US" altLang="ja-JP" sz="2800" dirty="0">
              <a:latin typeface="ＭＳ Ｐゴシック" panose="020B0600070205080204" pitchFamily="50" charset="-128"/>
              <a:ea typeface="ＭＳ Ｐゴシック" panose="020B0600070205080204" pitchFamily="50" charset="-128"/>
            </a:endParaRPr>
          </a:p>
          <a:p>
            <a:pPr marL="1441450" lvl="2" indent="0" algn="r">
              <a:buNone/>
            </a:pPr>
            <a:r>
              <a:rPr lang="ja-JP" altLang="en-US" sz="2800" dirty="0">
                <a:latin typeface="ＭＳ Ｐゴシック" panose="020B0600070205080204" pitchFamily="50" charset="-128"/>
                <a:ea typeface="ＭＳ Ｐゴシック" panose="020B0600070205080204" pitchFamily="50" charset="-128"/>
              </a:rPr>
              <a:t>男女雇用機会均等法１１条１項</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5" name="左中かっこ 4">
            <a:extLst>
              <a:ext uri="{FF2B5EF4-FFF2-40B4-BE49-F238E27FC236}">
                <a16:creationId xmlns:a16="http://schemas.microsoft.com/office/drawing/2014/main" id="{F681B712-B96A-4F4B-9D56-DE19FE2344E2}"/>
              </a:ext>
            </a:extLst>
          </p:cNvPr>
          <p:cNvSpPr/>
          <p:nvPr/>
        </p:nvSpPr>
        <p:spPr>
          <a:xfrm>
            <a:off x="2193093" y="3077485"/>
            <a:ext cx="273015" cy="1286698"/>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コネクタ: カギ線 9">
            <a:extLst>
              <a:ext uri="{FF2B5EF4-FFF2-40B4-BE49-F238E27FC236}">
                <a16:creationId xmlns:a16="http://schemas.microsoft.com/office/drawing/2014/main" id="{E4F5AC49-9416-4FB4-9931-41C451CB895E}"/>
              </a:ext>
            </a:extLst>
          </p:cNvPr>
          <p:cNvCxnSpPr>
            <a:cxnSpLocks/>
          </p:cNvCxnSpPr>
          <p:nvPr/>
        </p:nvCxnSpPr>
        <p:spPr>
          <a:xfrm rot="16200000" flipH="1">
            <a:off x="965871" y="2646665"/>
            <a:ext cx="1358632" cy="789707"/>
          </a:xfrm>
          <a:prstGeom prst="bentConnector3">
            <a:avLst>
              <a:gd name="adj1" fmla="val 100477"/>
            </a:avLst>
          </a:prstGeom>
          <a:ln w="381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74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ハラスメント</a:t>
            </a:r>
            <a:endParaRPr kumimoji="1" lang="ja-JP" altLang="en-US" dirty="0"/>
          </a:p>
        </p:txBody>
      </p:sp>
      <p:sp>
        <p:nvSpPr>
          <p:cNvPr id="3" name="コンテンツ プレースホルダー 2"/>
          <p:cNvSpPr>
            <a:spLocks noGrp="1"/>
          </p:cNvSpPr>
          <p:nvPr>
            <p:ph idx="1"/>
          </p:nvPr>
        </p:nvSpPr>
        <p:spPr/>
        <p:txBody>
          <a:bodyPr>
            <a:normAutofit/>
          </a:bodyPr>
          <a:lstStyle/>
          <a:p>
            <a:pPr marL="201168" lvl="1" indent="0">
              <a:buNone/>
            </a:pPr>
            <a:r>
              <a:rPr lang="ja-JP" altLang="en-US" sz="3600" dirty="0"/>
              <a:t>ハラスメント＝嫌がらせ、いじめ</a:t>
            </a:r>
            <a:endParaRPr lang="en-US" altLang="ja-JP" sz="3600" dirty="0"/>
          </a:p>
          <a:p>
            <a:pPr marL="201168" lvl="1" indent="0">
              <a:buNone/>
            </a:pPr>
            <a:r>
              <a:rPr lang="ja-JP" altLang="en-US" sz="2800" dirty="0"/>
              <a:t>相手の意に反する行為によって不快な感情を抱かせること</a:t>
            </a:r>
            <a:endParaRPr lang="en-US" altLang="ja-JP" sz="2800" dirty="0"/>
          </a:p>
          <a:p>
            <a:pPr marL="201168" lvl="1" indent="0">
              <a:buNone/>
            </a:pPr>
            <a:r>
              <a:rPr lang="ja-JP" altLang="en-US" sz="2800" dirty="0"/>
              <a:t>→相手が不快な感情を持てば、すべて該当する。</a:t>
            </a:r>
            <a:endParaRPr lang="en-US" altLang="ja-JP" sz="2800" dirty="0"/>
          </a:p>
          <a:p>
            <a:pPr marL="201168" lvl="1" indent="0" algn="ctr">
              <a:buNone/>
            </a:pPr>
            <a:r>
              <a:rPr lang="ja-JP" altLang="en-US" sz="3600" dirty="0"/>
              <a:t>しかし</a:t>
            </a:r>
            <a:endParaRPr lang="en-US" altLang="ja-JP" sz="3600" dirty="0"/>
          </a:p>
          <a:p>
            <a:pPr marL="201168" lvl="1" indent="0">
              <a:buNone/>
            </a:pPr>
            <a:r>
              <a:rPr lang="ja-JP" altLang="en-US" sz="2800" dirty="0"/>
              <a:t>＜労務の場面では＞</a:t>
            </a:r>
            <a:endParaRPr lang="en-US" altLang="ja-JP" sz="2800" dirty="0"/>
          </a:p>
          <a:p>
            <a:pPr lvl="1">
              <a:buFont typeface="Wingdings" panose="05000000000000000000" pitchFamily="2" charset="2"/>
              <a:buChar char="l"/>
            </a:pPr>
            <a:r>
              <a:rPr lang="ja-JP" altLang="en-US" sz="2800" dirty="0"/>
              <a:t>法的責任</a:t>
            </a:r>
            <a:r>
              <a:rPr lang="ja-JP" altLang="en-US" sz="2400" dirty="0"/>
              <a:t>　単に感情を害するだけのことは問題とならない</a:t>
            </a:r>
            <a:endParaRPr lang="en-US" altLang="ja-JP" sz="2800" dirty="0"/>
          </a:p>
          <a:p>
            <a:pPr lvl="1">
              <a:buFont typeface="Wingdings" panose="05000000000000000000" pitchFamily="2" charset="2"/>
              <a:buChar char="l"/>
            </a:pPr>
            <a:r>
              <a:rPr lang="ja-JP" altLang="en-US" sz="2800" dirty="0"/>
              <a:t>快適な労務環境</a:t>
            </a:r>
            <a:r>
              <a:rPr lang="ja-JP" altLang="en-US" sz="2400" dirty="0"/>
              <a:t>　気持ちよく働いてもらうため</a:t>
            </a:r>
            <a:endParaRPr lang="en-US" altLang="ja-JP" sz="2800" dirty="0"/>
          </a:p>
        </p:txBody>
      </p:sp>
      <p:sp>
        <p:nvSpPr>
          <p:cNvPr id="4" name="矢印: 下 3">
            <a:extLst>
              <a:ext uri="{FF2B5EF4-FFF2-40B4-BE49-F238E27FC236}">
                <a16:creationId xmlns:a16="http://schemas.microsoft.com/office/drawing/2014/main" id="{EC38B980-78AC-4694-B636-2E6CC0C2E925}"/>
              </a:ext>
            </a:extLst>
          </p:cNvPr>
          <p:cNvSpPr/>
          <p:nvPr/>
        </p:nvSpPr>
        <p:spPr>
          <a:xfrm>
            <a:off x="4775948" y="3428999"/>
            <a:ext cx="766482" cy="3899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14196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セクシャルハラスメントとは</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pPr>
            <a:r>
              <a:rPr lang="ja-JP" altLang="en-US" sz="2800" dirty="0"/>
              <a:t>職場</a:t>
            </a:r>
          </a:p>
          <a:p>
            <a:pPr lvl="1">
              <a:lnSpc>
                <a:spcPct val="100000"/>
              </a:lnSpc>
              <a:buFont typeface="Wingdings" panose="05000000000000000000" pitchFamily="2" charset="2"/>
              <a:buChar char="l"/>
            </a:pPr>
            <a:r>
              <a:rPr lang="ja-JP" altLang="en-US" sz="2800" dirty="0"/>
              <a:t>通常の業務場所</a:t>
            </a:r>
            <a:endParaRPr lang="en-US" altLang="ja-JP" sz="2800" dirty="0"/>
          </a:p>
          <a:p>
            <a:pPr lvl="1">
              <a:lnSpc>
                <a:spcPct val="100000"/>
              </a:lnSpc>
              <a:buFont typeface="Wingdings" panose="05000000000000000000" pitchFamily="2" charset="2"/>
              <a:buChar char="l"/>
            </a:pPr>
            <a:r>
              <a:rPr lang="ja-JP" altLang="en-US" sz="2800" dirty="0"/>
              <a:t>出張先など</a:t>
            </a:r>
            <a:endParaRPr lang="en-US" altLang="ja-JP" sz="2800" dirty="0"/>
          </a:p>
          <a:p>
            <a:pPr lvl="1">
              <a:lnSpc>
                <a:spcPct val="100000"/>
              </a:lnSpc>
              <a:buFont typeface="Wingdings" panose="05000000000000000000" pitchFamily="2" charset="2"/>
              <a:buChar char="l"/>
            </a:pPr>
            <a:r>
              <a:rPr lang="ja-JP" altLang="en-US" sz="2800" dirty="0"/>
              <a:t>実質的に業務の延長と考えられるような場所</a:t>
            </a:r>
            <a:endParaRPr lang="en-US" altLang="ja-JP" sz="2600" dirty="0"/>
          </a:p>
        </p:txBody>
      </p:sp>
    </p:spTree>
    <p:extLst>
      <p:ext uri="{BB962C8B-B14F-4D97-AF65-F5344CB8AC3E}">
        <p14:creationId xmlns:p14="http://schemas.microsoft.com/office/powerpoint/2010/main" val="3001950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セクシャルハラスメントとは</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pPr>
            <a:r>
              <a:rPr lang="ja-JP" altLang="en-US" sz="2800" dirty="0"/>
              <a:t>労働者</a:t>
            </a:r>
            <a:endParaRPr lang="en-US" altLang="ja-JP" sz="2800" dirty="0"/>
          </a:p>
          <a:p>
            <a:pPr lvl="1">
              <a:lnSpc>
                <a:spcPct val="100000"/>
              </a:lnSpc>
              <a:buFont typeface="Wingdings" panose="05000000000000000000" pitchFamily="2" charset="2"/>
              <a:buChar char="l"/>
            </a:pPr>
            <a:r>
              <a:rPr lang="ja-JP" altLang="en-US" sz="2800" dirty="0"/>
              <a:t>会社での地位を問わない</a:t>
            </a:r>
            <a:endParaRPr lang="en-US" altLang="ja-JP" sz="2800" dirty="0"/>
          </a:p>
          <a:p>
            <a:pPr lvl="1">
              <a:lnSpc>
                <a:spcPct val="100000"/>
              </a:lnSpc>
              <a:buFont typeface="Wingdings" panose="05000000000000000000" pitchFamily="2" charset="2"/>
              <a:buChar char="l"/>
            </a:pPr>
            <a:r>
              <a:rPr lang="ja-JP" altLang="en-US" sz="2800" dirty="0"/>
              <a:t>派遣先、派遣元</a:t>
            </a:r>
            <a:endParaRPr lang="en-US" altLang="ja-JP" sz="2600" dirty="0"/>
          </a:p>
        </p:txBody>
      </p:sp>
    </p:spTree>
    <p:extLst>
      <p:ext uri="{BB962C8B-B14F-4D97-AF65-F5344CB8AC3E}">
        <p14:creationId xmlns:p14="http://schemas.microsoft.com/office/powerpoint/2010/main" val="1145921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セクシャルハラスメントとは</a:t>
            </a:r>
            <a:endParaRPr kumimoji="1" lang="ja-JP" altLang="en-US" dirty="0"/>
          </a:p>
        </p:txBody>
      </p:sp>
      <p:graphicFrame>
        <p:nvGraphicFramePr>
          <p:cNvPr id="4" name="表 4">
            <a:extLst>
              <a:ext uri="{FF2B5EF4-FFF2-40B4-BE49-F238E27FC236}">
                <a16:creationId xmlns:a16="http://schemas.microsoft.com/office/drawing/2014/main" id="{3EECBA07-E707-4108-92B3-169ECC8C5CA6}"/>
              </a:ext>
            </a:extLst>
          </p:cNvPr>
          <p:cNvGraphicFramePr>
            <a:graphicFrameLocks noGrp="1"/>
          </p:cNvGraphicFramePr>
          <p:nvPr>
            <p:ph idx="1"/>
            <p:extLst>
              <p:ext uri="{D42A27DB-BD31-4B8C-83A1-F6EECF244321}">
                <p14:modId xmlns:p14="http://schemas.microsoft.com/office/powerpoint/2010/main" val="680076170"/>
              </p:ext>
            </p:extLst>
          </p:nvPr>
        </p:nvGraphicFramePr>
        <p:xfrm>
          <a:off x="1096963" y="1846262"/>
          <a:ext cx="10058400" cy="4125329"/>
        </p:xfrm>
        <a:graphic>
          <a:graphicData uri="http://schemas.openxmlformats.org/drawingml/2006/table">
            <a:tbl>
              <a:tblPr firstRow="1" bandRow="1">
                <a:tableStyleId>{69012ECD-51FC-41F1-AA8D-1B2483CD663E}</a:tableStyleId>
              </a:tblPr>
              <a:tblGrid>
                <a:gridCol w="5029200">
                  <a:extLst>
                    <a:ext uri="{9D8B030D-6E8A-4147-A177-3AD203B41FA5}">
                      <a16:colId xmlns:a16="http://schemas.microsoft.com/office/drawing/2014/main" val="2568329316"/>
                    </a:ext>
                  </a:extLst>
                </a:gridCol>
                <a:gridCol w="5029200">
                  <a:extLst>
                    <a:ext uri="{9D8B030D-6E8A-4147-A177-3AD203B41FA5}">
                      <a16:colId xmlns:a16="http://schemas.microsoft.com/office/drawing/2014/main" val="997645973"/>
                    </a:ext>
                  </a:extLst>
                </a:gridCol>
              </a:tblGrid>
              <a:tr h="6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schemeClr val="tx1"/>
                          </a:solidFill>
                        </a:rPr>
                        <a:t>性的な発言</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lnT>
                    <a:lnB w="12700" cap="flat" cmpd="sng" algn="ctr">
                      <a:noFill/>
                      <a:prstDash val="soli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schemeClr val="tx1"/>
                          </a:solidFill>
                        </a:rPr>
                        <a:t>性的な行動</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lnT>
                    <a:lnB w="12700"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617528135"/>
                  </a:ext>
                </a:extLst>
              </a:tr>
              <a:tr h="3450996">
                <a:tc>
                  <a:txBody>
                    <a:bodyPr/>
                    <a:lstStyle/>
                    <a:p>
                      <a:r>
                        <a:rPr kumimoji="1" lang="ja-JP" altLang="en-US" sz="2800" dirty="0"/>
                        <a:t>性的な事実関係を尋ねること</a:t>
                      </a:r>
                    </a:p>
                    <a:p>
                      <a:r>
                        <a:rPr kumimoji="1" lang="ja-JP" altLang="en-US" sz="2800" dirty="0"/>
                        <a:t>性的な噂を流すこと</a:t>
                      </a:r>
                    </a:p>
                    <a:p>
                      <a:r>
                        <a:rPr kumimoji="1" lang="ja-JP" altLang="en-US" sz="2800" dirty="0"/>
                        <a:t>性的な冗談</a:t>
                      </a:r>
                    </a:p>
                    <a:p>
                      <a:r>
                        <a:rPr kumimoji="1" lang="ja-JP" altLang="en-US" sz="2800" dirty="0"/>
                        <a:t>デートへの必要な誘い</a:t>
                      </a:r>
                    </a:p>
                    <a:p>
                      <a:r>
                        <a:rPr kumimoji="1" lang="ja-JP" altLang="en-US" sz="2800" dirty="0"/>
                        <a:t>個人的な体験談の披露</a:t>
                      </a:r>
                    </a:p>
                    <a:p>
                      <a:endParaRPr kumimoji="1" lang="ja-JP" altLang="en-US" sz="2800" dirty="0"/>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lnT>
                    <a:lnB w="12700" cap="flat" cmpd="sng" algn="ctr">
                      <a:noFill/>
                      <a:prstDash val="solid"/>
                    </a:lnB>
                    <a:lnTlToBr w="12700" cmpd="sng">
                      <a:noFill/>
                      <a:prstDash val="solid"/>
                    </a:lnTlToBr>
                    <a:lnBlToTr w="12700" cmpd="sng">
                      <a:noFill/>
                      <a:prstDash val="solid"/>
                    </a:lnBlToTr>
                  </a:tcPr>
                </a:tc>
                <a:tc>
                  <a:txBody>
                    <a:bodyPr/>
                    <a:lstStyle/>
                    <a:p>
                      <a:r>
                        <a:rPr kumimoji="1" lang="ja-JP" altLang="en-US" sz="2800" dirty="0"/>
                        <a:t>性的な関係の強要</a:t>
                      </a:r>
                    </a:p>
                    <a:p>
                      <a:r>
                        <a:rPr kumimoji="1" lang="ja-JP" altLang="en-US" sz="2800" dirty="0"/>
                        <a:t>身体への接触</a:t>
                      </a:r>
                      <a:endParaRPr kumimoji="1" lang="en-US" altLang="ja-JP" sz="2800" dirty="0"/>
                    </a:p>
                    <a:p>
                      <a:r>
                        <a:rPr kumimoji="1" lang="ja-JP" altLang="en-US" sz="2800" dirty="0"/>
                        <a:t>性的な図画の掲示</a:t>
                      </a: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noFill/>
                      <a:prstDash val="solid"/>
                    </a:lnT>
                    <a:lnB w="12700"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141377947"/>
                  </a:ext>
                </a:extLst>
              </a:tr>
            </a:tbl>
          </a:graphicData>
        </a:graphic>
      </p:graphicFrame>
    </p:spTree>
    <p:extLst>
      <p:ext uri="{BB962C8B-B14F-4D97-AF65-F5344CB8AC3E}">
        <p14:creationId xmlns:p14="http://schemas.microsoft.com/office/powerpoint/2010/main" val="4214672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セクハラの事例</a:t>
            </a:r>
            <a:endParaRPr kumimoji="1" lang="ja-JP" altLang="en-US" dirty="0"/>
          </a:p>
        </p:txBody>
      </p:sp>
      <p:sp>
        <p:nvSpPr>
          <p:cNvPr id="3" name="コンテンツ プレースホルダー 2"/>
          <p:cNvSpPr>
            <a:spLocks noGrp="1"/>
          </p:cNvSpPr>
          <p:nvPr>
            <p:ph idx="1"/>
          </p:nvPr>
        </p:nvSpPr>
        <p:spPr>
          <a:xfrm>
            <a:off x="1097280" y="1737360"/>
            <a:ext cx="10058400" cy="4725663"/>
          </a:xfrm>
        </p:spPr>
        <p:txBody>
          <a:bodyPr>
            <a:normAutofit fontScale="47500" lnSpcReduction="20000"/>
          </a:bodyPr>
          <a:lstStyle/>
          <a:p>
            <a:pPr>
              <a:lnSpc>
                <a:spcPct val="120000"/>
              </a:lnSpc>
            </a:pPr>
            <a:r>
              <a:rPr lang="ja-JP" altLang="en-US" sz="5900" dirty="0"/>
              <a:t>裁判例：</a:t>
            </a:r>
            <a:r>
              <a:rPr lang="ja-JP" altLang="en-US" sz="5900" dirty="0">
                <a:latin typeface="ＭＳ Ｐゴシック" panose="020B0600070205080204" pitchFamily="50" charset="-128"/>
                <a:ea typeface="ＭＳ Ｐゴシック" panose="020B0600070205080204" pitchFamily="50" charset="-128"/>
              </a:rPr>
              <a:t>最高裁平</a:t>
            </a:r>
            <a:r>
              <a:rPr lang="en-US" altLang="ja-JP" sz="5900" dirty="0">
                <a:latin typeface="ＭＳ Ｐゴシック" panose="020B0600070205080204" pitchFamily="50" charset="-128"/>
                <a:ea typeface="ＭＳ Ｐゴシック" panose="020B0600070205080204" pitchFamily="50" charset="-128"/>
              </a:rPr>
              <a:t>27.2.26</a:t>
            </a:r>
            <a:r>
              <a:rPr lang="zh-TW" altLang="en-US" sz="5900" dirty="0">
                <a:latin typeface="ＭＳ Ｐゴシック" panose="020B0600070205080204" pitchFamily="50" charset="-128"/>
                <a:ea typeface="ＭＳ Ｐゴシック" panose="020B0600070205080204" pitchFamily="50" charset="-128"/>
              </a:rPr>
              <a:t>判決</a:t>
            </a:r>
            <a:endParaRPr lang="en-US" altLang="ja-JP" sz="5900" dirty="0">
              <a:latin typeface="ＭＳ Ｐゴシック" panose="020B0600070205080204" pitchFamily="50" charset="-128"/>
              <a:ea typeface="ＭＳ Ｐゴシック" panose="020B0600070205080204" pitchFamily="50" charset="-128"/>
            </a:endParaRPr>
          </a:p>
          <a:p>
            <a:pPr lvl="1">
              <a:lnSpc>
                <a:spcPct val="120000"/>
              </a:lnSpc>
              <a:buFont typeface="Wingdings" panose="05000000000000000000" pitchFamily="2" charset="2"/>
              <a:buChar char="l"/>
            </a:pPr>
            <a:r>
              <a:rPr lang="ja-JP" altLang="en-US" sz="5900" dirty="0"/>
              <a:t>職場の派遣社員等に対する性的言動</a:t>
            </a:r>
            <a:endParaRPr lang="en-US" altLang="ja-JP" sz="5900" dirty="0"/>
          </a:p>
          <a:p>
            <a:pPr lvl="2">
              <a:lnSpc>
                <a:spcPct val="120000"/>
              </a:lnSpc>
              <a:buFont typeface="Wingdings" panose="05000000000000000000" pitchFamily="2" charset="2"/>
              <a:buChar char="u"/>
            </a:pPr>
            <a:r>
              <a:rPr lang="ja-JP" altLang="en-US" sz="3800" dirty="0"/>
              <a:t>複数回、自らの不貞相手の年齢や職業の話をし、不貞相手とその夫との間の性生活の話をした。</a:t>
            </a:r>
          </a:p>
          <a:p>
            <a:pPr lvl="2">
              <a:lnSpc>
                <a:spcPct val="120000"/>
              </a:lnSpc>
              <a:buFont typeface="Wingdings" panose="05000000000000000000" pitchFamily="2" charset="2"/>
              <a:buChar char="u"/>
            </a:pPr>
            <a:r>
              <a:rPr lang="ja-JP" altLang="en-US" sz="3800" dirty="0"/>
              <a:t>「俺のん、でかくて太いらしいねん。やっぱり若い子はその方がいいんかなあ。」</a:t>
            </a:r>
          </a:p>
          <a:p>
            <a:pPr lvl="2">
              <a:lnSpc>
                <a:spcPct val="120000"/>
              </a:lnSpc>
              <a:buFont typeface="Wingdings" panose="05000000000000000000" pitchFamily="2" charset="2"/>
              <a:buChar char="u"/>
            </a:pPr>
            <a:r>
              <a:rPr lang="ja-JP" altLang="en-US" sz="3800" dirty="0"/>
              <a:t>不貞相手が自動車で迎えに来ていたという話をする中で、「この前、カー何々してん。」と言い、Ａに「何々」のところをわざと言わせようとするように話を持ちかけた。</a:t>
            </a:r>
          </a:p>
          <a:p>
            <a:pPr lvl="2">
              <a:lnSpc>
                <a:spcPct val="120000"/>
              </a:lnSpc>
              <a:buFont typeface="Wingdings" panose="05000000000000000000" pitchFamily="2" charset="2"/>
              <a:buChar char="u"/>
            </a:pPr>
            <a:r>
              <a:rPr lang="ja-JP" altLang="en-US" sz="3800" dirty="0"/>
              <a:t>女性客について、「かがんで中見えたんラッキー。」、「好みの人がいたなあ。」</a:t>
            </a:r>
          </a:p>
          <a:p>
            <a:pPr lvl="2">
              <a:lnSpc>
                <a:spcPct val="120000"/>
              </a:lnSpc>
              <a:buFont typeface="Wingdings" panose="05000000000000000000" pitchFamily="2" charset="2"/>
              <a:buChar char="u"/>
            </a:pPr>
            <a:r>
              <a:rPr lang="ja-JP" altLang="en-US" sz="3800" dirty="0"/>
              <a:t>「いくつになったん。」，「もうそんな歳になったん。結婚もせんでこんな所で何してんの。親泣くで。」</a:t>
            </a:r>
            <a:endParaRPr lang="en-US" altLang="ja-JP" sz="3800" dirty="0"/>
          </a:p>
          <a:p>
            <a:pPr lvl="2">
              <a:lnSpc>
                <a:spcPct val="120000"/>
              </a:lnSpc>
              <a:buFont typeface="Wingdings" panose="05000000000000000000" pitchFamily="2" charset="2"/>
              <a:buChar char="u"/>
            </a:pPr>
            <a:r>
              <a:rPr lang="ja-JP" altLang="en-US" sz="3800" dirty="0"/>
              <a:t>「お給料全部使うやろ。足りんやろ。夜の仕事とかせえへんのか。時給いいで。したらええやん。」「実家に住んでるからそんなん言えるねん，独り暮らしの子は結構やってる。」</a:t>
            </a:r>
          </a:p>
          <a:p>
            <a:pPr lvl="2">
              <a:lnSpc>
                <a:spcPct val="120000"/>
              </a:lnSpc>
              <a:buFont typeface="Wingdings" panose="05000000000000000000" pitchFamily="2" charset="2"/>
              <a:buChar char="u"/>
            </a:pPr>
            <a:r>
              <a:rPr lang="ja-JP" altLang="en-US" sz="3800" dirty="0"/>
              <a:t> 男性従業員について「この中で誰か１人と絶対結婚しなあかんとしたら，誰を選ぶ。」</a:t>
            </a:r>
          </a:p>
          <a:p>
            <a:pPr lvl="2">
              <a:lnSpc>
                <a:spcPct val="120000"/>
              </a:lnSpc>
              <a:buFont typeface="Wingdings" panose="05000000000000000000" pitchFamily="2" charset="2"/>
              <a:buChar char="u"/>
            </a:pPr>
            <a:r>
              <a:rPr lang="ja-JP" altLang="en-US" sz="3800" dirty="0"/>
              <a:t>セクハラに関する研修について「あんなん言ってたら女の子としゃべられへんよなあ。」</a:t>
            </a:r>
          </a:p>
        </p:txBody>
      </p:sp>
    </p:spTree>
    <p:extLst>
      <p:ext uri="{BB962C8B-B14F-4D97-AF65-F5344CB8AC3E}">
        <p14:creationId xmlns:p14="http://schemas.microsoft.com/office/powerpoint/2010/main" val="956526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セクハラの事例</a:t>
            </a:r>
            <a:endParaRPr kumimoji="1" lang="ja-JP" altLang="en-US" dirty="0"/>
          </a:p>
        </p:txBody>
      </p:sp>
      <p:sp>
        <p:nvSpPr>
          <p:cNvPr id="3" name="コンテンツ プレースホルダー 2"/>
          <p:cNvSpPr>
            <a:spLocks noGrp="1"/>
          </p:cNvSpPr>
          <p:nvPr>
            <p:ph idx="1"/>
          </p:nvPr>
        </p:nvSpPr>
        <p:spPr>
          <a:xfrm>
            <a:off x="1097280" y="1737360"/>
            <a:ext cx="10058400" cy="4725663"/>
          </a:xfrm>
        </p:spPr>
        <p:txBody>
          <a:bodyPr>
            <a:normAutofit fontScale="62500" lnSpcReduction="20000"/>
          </a:bodyPr>
          <a:lstStyle/>
          <a:p>
            <a:pPr>
              <a:lnSpc>
                <a:spcPct val="120000"/>
              </a:lnSpc>
            </a:pPr>
            <a:r>
              <a:rPr lang="ja-JP" altLang="en-US" sz="4500" dirty="0"/>
              <a:t>裁判例：</a:t>
            </a:r>
            <a:r>
              <a:rPr lang="ja-JP" altLang="en-US" sz="4500" dirty="0">
                <a:latin typeface="ＭＳ Ｐゴシック" panose="020B0600070205080204" pitchFamily="50" charset="-128"/>
                <a:ea typeface="ＭＳ Ｐゴシック" panose="020B0600070205080204" pitchFamily="50" charset="-128"/>
              </a:rPr>
              <a:t>最高裁平</a:t>
            </a:r>
            <a:r>
              <a:rPr lang="en-US" altLang="ja-JP" sz="4500" dirty="0">
                <a:latin typeface="ＭＳ Ｐゴシック" panose="020B0600070205080204" pitchFamily="50" charset="-128"/>
                <a:ea typeface="ＭＳ Ｐゴシック" panose="020B0600070205080204" pitchFamily="50" charset="-128"/>
              </a:rPr>
              <a:t>27.2.26</a:t>
            </a:r>
            <a:r>
              <a:rPr lang="zh-TW" altLang="en-US" sz="4500" dirty="0">
                <a:latin typeface="ＭＳ Ｐゴシック" panose="020B0600070205080204" pitchFamily="50" charset="-128"/>
                <a:ea typeface="ＭＳ Ｐゴシック" panose="020B0600070205080204" pitchFamily="50" charset="-128"/>
              </a:rPr>
              <a:t>判決</a:t>
            </a:r>
            <a:endParaRPr lang="en-US" altLang="ja-JP" sz="4500" dirty="0">
              <a:latin typeface="ＭＳ Ｐゴシック" panose="020B0600070205080204" pitchFamily="50" charset="-128"/>
              <a:ea typeface="ＭＳ Ｐゴシック" panose="020B0600070205080204" pitchFamily="50" charset="-128"/>
            </a:endParaRPr>
          </a:p>
          <a:p>
            <a:pPr lvl="1">
              <a:lnSpc>
                <a:spcPct val="120000"/>
              </a:lnSpc>
              <a:buFont typeface="Wingdings" panose="05000000000000000000" pitchFamily="2" charset="2"/>
              <a:buChar char="l"/>
            </a:pPr>
            <a:r>
              <a:rPr lang="ja-JP" altLang="en-US" sz="4500" dirty="0"/>
              <a:t>被害者からの抗議がなされていない</a:t>
            </a:r>
            <a:endParaRPr lang="en-US" altLang="ja-JP" sz="4500" dirty="0"/>
          </a:p>
          <a:p>
            <a:pPr lvl="2">
              <a:lnSpc>
                <a:spcPct val="120000"/>
              </a:lnSpc>
              <a:buFont typeface="Wingdings" panose="05000000000000000000" pitchFamily="2" charset="2"/>
              <a:buChar char="u"/>
            </a:pPr>
            <a:r>
              <a:rPr lang="ja-JP" altLang="en-US" sz="3800" dirty="0"/>
              <a:t>セクハラ行為については、被害者が内心で著しい不快感や嫌悪感等を抱きながらも、人間関係の悪化等を懸念して加害者に対する抵抗や被害申告を差し控えたり躊躇したりすることが少なくないことから、被害者が抗議等をしなかったことを加害者に有利に斟酌することは相当でない。</a:t>
            </a:r>
            <a:endParaRPr lang="en-US" altLang="ja-JP" sz="3800" dirty="0"/>
          </a:p>
          <a:p>
            <a:pPr lvl="1">
              <a:lnSpc>
                <a:spcPct val="120000"/>
              </a:lnSpc>
              <a:buFont typeface="Wingdings" panose="05000000000000000000" pitchFamily="2" charset="2"/>
              <a:buChar char="l"/>
            </a:pPr>
            <a:r>
              <a:rPr lang="ja-JP" altLang="en-US" sz="4500" dirty="0"/>
              <a:t>会社から事前の警告や注意等がなかった</a:t>
            </a:r>
            <a:endParaRPr lang="en-US" altLang="ja-JP" sz="4500" dirty="0"/>
          </a:p>
          <a:p>
            <a:pPr lvl="2">
              <a:lnSpc>
                <a:spcPct val="120000"/>
              </a:lnSpc>
              <a:buFont typeface="Wingdings" panose="05000000000000000000" pitchFamily="2" charset="2"/>
              <a:buChar char="u"/>
            </a:pPr>
            <a:r>
              <a:rPr lang="ja-JP" altLang="en-US" sz="3800" dirty="0"/>
              <a:t>社員の地位</a:t>
            </a:r>
            <a:endParaRPr lang="en-US" altLang="ja-JP" sz="3800" dirty="0"/>
          </a:p>
          <a:p>
            <a:pPr lvl="2">
              <a:lnSpc>
                <a:spcPct val="120000"/>
              </a:lnSpc>
              <a:buFont typeface="Wingdings" panose="05000000000000000000" pitchFamily="2" charset="2"/>
              <a:buChar char="u"/>
            </a:pPr>
            <a:r>
              <a:rPr lang="ja-JP" altLang="en-US" sz="3800" dirty="0"/>
              <a:t>警告・注意などを行う機会があったとは言えない</a:t>
            </a:r>
            <a:endParaRPr lang="en-US" altLang="ja-JP" sz="3800" dirty="0"/>
          </a:p>
          <a:p>
            <a:pPr lvl="1">
              <a:lnSpc>
                <a:spcPct val="120000"/>
              </a:lnSpc>
              <a:buFont typeface="Wingdings" panose="05000000000000000000" pitchFamily="2" charset="2"/>
              <a:buChar char="l"/>
            </a:pPr>
            <a:r>
              <a:rPr lang="ja-JP" altLang="en-US" sz="4400" dirty="0"/>
              <a:t>懲戒処分は相当</a:t>
            </a:r>
            <a:endParaRPr lang="en-US" altLang="ja-JP" sz="4400" dirty="0"/>
          </a:p>
          <a:p>
            <a:pPr lvl="2">
              <a:lnSpc>
                <a:spcPct val="120000"/>
              </a:lnSpc>
              <a:buFont typeface="Wingdings" panose="05000000000000000000" pitchFamily="2" charset="2"/>
              <a:buChar char="u"/>
            </a:pPr>
            <a:endParaRPr lang="ja-JP" altLang="en-US" sz="3800" dirty="0"/>
          </a:p>
        </p:txBody>
      </p:sp>
    </p:spTree>
    <p:extLst>
      <p:ext uri="{BB962C8B-B14F-4D97-AF65-F5344CB8AC3E}">
        <p14:creationId xmlns:p14="http://schemas.microsoft.com/office/powerpoint/2010/main" val="1082712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5BC8E-6DA1-4396-B158-08922784B924}"/>
              </a:ext>
            </a:extLst>
          </p:cNvPr>
          <p:cNvSpPr>
            <a:spLocks noGrp="1"/>
          </p:cNvSpPr>
          <p:nvPr>
            <p:ph type="title"/>
          </p:nvPr>
        </p:nvSpPr>
        <p:spPr/>
        <p:txBody>
          <a:bodyPr>
            <a:normAutofit/>
          </a:bodyPr>
          <a:lstStyle/>
          <a:p>
            <a:r>
              <a:rPr kumimoji="1" lang="ja-JP" altLang="en-US" sz="7200" dirty="0"/>
              <a:t>マタニティーハラスメント</a:t>
            </a:r>
          </a:p>
        </p:txBody>
      </p:sp>
      <p:sp>
        <p:nvSpPr>
          <p:cNvPr id="3" name="テキスト プレースホルダー 2">
            <a:extLst>
              <a:ext uri="{FF2B5EF4-FFF2-40B4-BE49-F238E27FC236}">
                <a16:creationId xmlns:a16="http://schemas.microsoft.com/office/drawing/2014/main" id="{BAB4146E-8515-457D-89E8-FBF493918867}"/>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32237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マタニティーハラスメントとは</a:t>
            </a:r>
            <a:endParaRPr kumimoji="1" lang="ja-JP" altLang="en-US" dirty="0"/>
          </a:p>
        </p:txBody>
      </p:sp>
      <p:sp>
        <p:nvSpPr>
          <p:cNvPr id="3" name="コンテンツ プレースホルダー 2"/>
          <p:cNvSpPr>
            <a:spLocks noGrp="1"/>
          </p:cNvSpPr>
          <p:nvPr>
            <p:ph idx="1"/>
          </p:nvPr>
        </p:nvSpPr>
        <p:spPr>
          <a:xfrm>
            <a:off x="1097280" y="1845733"/>
            <a:ext cx="10058400" cy="4331131"/>
          </a:xfrm>
        </p:spPr>
        <p:txBody>
          <a:bodyPr>
            <a:normAutofit/>
          </a:bodyPr>
          <a:lstStyle/>
          <a:p>
            <a:pPr>
              <a:lnSpc>
                <a:spcPct val="100000"/>
              </a:lnSpc>
              <a:spcBef>
                <a:spcPts val="600"/>
              </a:spcBef>
              <a:spcAft>
                <a:spcPts val="600"/>
              </a:spcAft>
              <a:buFont typeface="Wingdings" panose="05000000000000000000" pitchFamily="2" charset="2"/>
              <a:buChar char="l"/>
            </a:pPr>
            <a:r>
              <a:rPr lang="ja-JP" altLang="en-US" sz="2800" dirty="0">
                <a:latin typeface="ＭＳ Ｐゴシック" panose="020B0600070205080204" pitchFamily="50" charset="-128"/>
                <a:ea typeface="ＭＳ Ｐゴシック" panose="020B0600070205080204" pitchFamily="50" charset="-128"/>
              </a:rPr>
              <a:t>職場において</a:t>
            </a:r>
            <a:endParaRPr lang="en-US" altLang="ja-JP" sz="2800" dirty="0">
              <a:latin typeface="ＭＳ Ｐゴシック" panose="020B0600070205080204" pitchFamily="50" charset="-128"/>
              <a:ea typeface="ＭＳ Ｐゴシック" panose="020B0600070205080204" pitchFamily="50" charset="-128"/>
            </a:endParaRPr>
          </a:p>
          <a:p>
            <a:pPr defTabSz="941388">
              <a:lnSpc>
                <a:spcPct val="100000"/>
              </a:lnSpc>
              <a:spcBef>
                <a:spcPts val="600"/>
              </a:spcBef>
              <a:spcAft>
                <a:spcPts val="600"/>
              </a:spcAft>
              <a:buFont typeface="Wingdings" panose="05000000000000000000" pitchFamily="2" charset="2"/>
              <a:buChar char="l"/>
            </a:pPr>
            <a:r>
              <a:rPr lang="ja-JP" altLang="en-US" sz="2800" dirty="0">
                <a:latin typeface="ＭＳ Ｐゴシック" panose="020B0600070205080204" pitchFamily="50" charset="-128"/>
                <a:ea typeface="ＭＳ Ｐゴシック" panose="020B0600070205080204" pitchFamily="50" charset="-128"/>
              </a:rPr>
              <a:t>育児休業、介護休業その他の子の養育又は家族の介護に関する</a:t>
            </a:r>
            <a:endParaRPr lang="en-US" altLang="ja-JP" sz="2800" dirty="0">
              <a:latin typeface="ＭＳ Ｐゴシック" panose="020B0600070205080204" pitchFamily="50" charset="-128"/>
              <a:ea typeface="ＭＳ Ｐゴシック" panose="020B0600070205080204" pitchFamily="50" charset="-128"/>
            </a:endParaRPr>
          </a:p>
          <a:p>
            <a:pPr defTabSz="941388">
              <a:lnSpc>
                <a:spcPct val="100000"/>
              </a:lnSpc>
              <a:spcBef>
                <a:spcPts val="600"/>
              </a:spcBef>
              <a:spcAft>
                <a:spcPts val="600"/>
              </a:spcAft>
              <a:buFont typeface="Wingdings" panose="05000000000000000000" pitchFamily="2" charset="2"/>
              <a:buChar char="l"/>
            </a:pPr>
            <a:r>
              <a:rPr lang="ja-JP" altLang="en-US" sz="2800" dirty="0"/>
              <a:t>育児介護等のための制度又は措置の利用に関する言動により</a:t>
            </a:r>
            <a:endParaRPr lang="en-US" altLang="ja-JP" sz="2800" dirty="0">
              <a:latin typeface="ＭＳ Ｐゴシック" panose="020B0600070205080204" pitchFamily="50" charset="-128"/>
              <a:ea typeface="ＭＳ Ｐゴシック" panose="020B0600070205080204" pitchFamily="50" charset="-128"/>
            </a:endParaRPr>
          </a:p>
          <a:p>
            <a:pPr defTabSz="941388">
              <a:lnSpc>
                <a:spcPct val="100000"/>
              </a:lnSpc>
              <a:spcBef>
                <a:spcPts val="600"/>
              </a:spcBef>
              <a:spcAft>
                <a:spcPts val="600"/>
              </a:spcAft>
              <a:buFont typeface="Wingdings" panose="05000000000000000000" pitchFamily="2" charset="2"/>
              <a:buChar char="l"/>
            </a:pPr>
            <a:r>
              <a:rPr lang="ja-JP" altLang="en-US" sz="2800" dirty="0">
                <a:latin typeface="ＭＳ Ｐゴシック" panose="020B0600070205080204" pitchFamily="50" charset="-128"/>
                <a:ea typeface="ＭＳ Ｐゴシック" panose="020B0600070205080204" pitchFamily="50" charset="-128"/>
              </a:rPr>
              <a:t>就業環境が害されること</a:t>
            </a:r>
            <a:endParaRPr lang="en-US" altLang="ja-JP" sz="2800" dirty="0">
              <a:latin typeface="ＭＳ Ｐゴシック" panose="020B0600070205080204" pitchFamily="50" charset="-128"/>
              <a:ea typeface="ＭＳ Ｐゴシック" panose="020B0600070205080204" pitchFamily="50" charset="-128"/>
            </a:endParaRPr>
          </a:p>
          <a:p>
            <a:pPr marL="1441450" lvl="2" indent="0">
              <a:lnSpc>
                <a:spcPct val="100000"/>
              </a:lnSpc>
              <a:spcBef>
                <a:spcPts val="600"/>
              </a:spcBef>
              <a:spcAft>
                <a:spcPts val="600"/>
              </a:spcAft>
              <a:buNone/>
            </a:pPr>
            <a:endParaRPr kumimoji="1" lang="en-US" altLang="ja-JP" sz="2800" dirty="0">
              <a:latin typeface="ＭＳ Ｐゴシック" panose="020B0600070205080204" pitchFamily="50" charset="-128"/>
              <a:ea typeface="ＭＳ Ｐゴシック" panose="020B0600070205080204" pitchFamily="50" charset="-128"/>
            </a:endParaRPr>
          </a:p>
          <a:p>
            <a:pPr marL="1441450" lvl="2" indent="0" algn="r">
              <a:lnSpc>
                <a:spcPct val="100000"/>
              </a:lnSpc>
              <a:spcBef>
                <a:spcPts val="600"/>
              </a:spcBef>
              <a:spcAft>
                <a:spcPts val="600"/>
              </a:spcAft>
              <a:buNone/>
            </a:pPr>
            <a:r>
              <a:rPr lang="ja-JP" altLang="en-US" sz="2800" dirty="0">
                <a:latin typeface="ＭＳ Ｐゴシック" panose="020B0600070205080204" pitchFamily="50" charset="-128"/>
                <a:ea typeface="ＭＳ Ｐゴシック" panose="020B0600070205080204" pitchFamily="50" charset="-128"/>
              </a:rPr>
              <a:t>育児介護休業法２５条１項</a:t>
            </a: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97123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マタニティーハラスメントとは</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pPr>
            <a:r>
              <a:rPr lang="ja-JP" altLang="en-US" sz="2800" dirty="0"/>
              <a:t>職場</a:t>
            </a:r>
          </a:p>
          <a:p>
            <a:pPr lvl="1">
              <a:lnSpc>
                <a:spcPct val="100000"/>
              </a:lnSpc>
              <a:buFont typeface="Wingdings" panose="05000000000000000000" pitchFamily="2" charset="2"/>
              <a:buChar char="l"/>
            </a:pPr>
            <a:r>
              <a:rPr lang="ja-JP" altLang="en-US" sz="2800" dirty="0"/>
              <a:t>通常の業務場所</a:t>
            </a:r>
            <a:endParaRPr lang="en-US" altLang="ja-JP" sz="2800" dirty="0"/>
          </a:p>
          <a:p>
            <a:pPr lvl="1">
              <a:lnSpc>
                <a:spcPct val="100000"/>
              </a:lnSpc>
              <a:buFont typeface="Wingdings" panose="05000000000000000000" pitchFamily="2" charset="2"/>
              <a:buChar char="l"/>
            </a:pPr>
            <a:r>
              <a:rPr lang="ja-JP" altLang="en-US" sz="2800" dirty="0"/>
              <a:t>出張先など</a:t>
            </a:r>
            <a:endParaRPr lang="en-US" altLang="ja-JP" sz="2800" dirty="0"/>
          </a:p>
          <a:p>
            <a:pPr lvl="1">
              <a:lnSpc>
                <a:spcPct val="100000"/>
              </a:lnSpc>
              <a:buFont typeface="Wingdings" panose="05000000000000000000" pitchFamily="2" charset="2"/>
              <a:buChar char="l"/>
            </a:pPr>
            <a:r>
              <a:rPr lang="ja-JP" altLang="en-US" sz="2800" dirty="0"/>
              <a:t>実質的に業務の延長と考えられるような場所</a:t>
            </a:r>
            <a:endParaRPr lang="en-US" altLang="ja-JP" sz="2600" dirty="0"/>
          </a:p>
        </p:txBody>
      </p:sp>
    </p:spTree>
    <p:extLst>
      <p:ext uri="{BB962C8B-B14F-4D97-AF65-F5344CB8AC3E}">
        <p14:creationId xmlns:p14="http://schemas.microsoft.com/office/powerpoint/2010/main" val="3723337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マタニティーハラスメントとは</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pPr>
            <a:r>
              <a:rPr lang="ja-JP" altLang="en-US" sz="2800" dirty="0"/>
              <a:t>労働者</a:t>
            </a:r>
            <a:endParaRPr lang="en-US" altLang="ja-JP" sz="2800" dirty="0"/>
          </a:p>
          <a:p>
            <a:pPr lvl="1">
              <a:lnSpc>
                <a:spcPct val="100000"/>
              </a:lnSpc>
              <a:buFont typeface="Wingdings" panose="05000000000000000000" pitchFamily="2" charset="2"/>
              <a:buChar char="l"/>
            </a:pPr>
            <a:r>
              <a:rPr lang="ja-JP" altLang="en-US" sz="2800" dirty="0"/>
              <a:t>会社での地位を問わない</a:t>
            </a:r>
            <a:endParaRPr lang="en-US" altLang="ja-JP" sz="2800" dirty="0"/>
          </a:p>
          <a:p>
            <a:pPr lvl="1">
              <a:lnSpc>
                <a:spcPct val="100000"/>
              </a:lnSpc>
              <a:buFont typeface="Wingdings" panose="05000000000000000000" pitchFamily="2" charset="2"/>
              <a:buChar char="l"/>
            </a:pPr>
            <a:r>
              <a:rPr lang="ja-JP" altLang="en-US" sz="2800" dirty="0"/>
              <a:t>派遣先、派遣元</a:t>
            </a:r>
            <a:endParaRPr lang="en-US" altLang="ja-JP" sz="2600" dirty="0"/>
          </a:p>
        </p:txBody>
      </p:sp>
    </p:spTree>
    <p:extLst>
      <p:ext uri="{BB962C8B-B14F-4D97-AF65-F5344CB8AC3E}">
        <p14:creationId xmlns:p14="http://schemas.microsoft.com/office/powerpoint/2010/main" val="2478738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マタハラの事例</a:t>
            </a:r>
            <a:endParaRPr kumimoji="1" lang="ja-JP" altLang="en-US" dirty="0"/>
          </a:p>
        </p:txBody>
      </p:sp>
      <p:sp>
        <p:nvSpPr>
          <p:cNvPr id="3" name="コンテンツ プレースホルダー 2"/>
          <p:cNvSpPr>
            <a:spLocks noGrp="1"/>
          </p:cNvSpPr>
          <p:nvPr>
            <p:ph idx="1"/>
          </p:nvPr>
        </p:nvSpPr>
        <p:spPr>
          <a:xfrm>
            <a:off x="1097280" y="1737361"/>
            <a:ext cx="10058400" cy="4557114"/>
          </a:xfrm>
        </p:spPr>
        <p:txBody>
          <a:bodyPr>
            <a:noAutofit/>
          </a:bodyPr>
          <a:lstStyle/>
          <a:p>
            <a:pPr>
              <a:lnSpc>
                <a:spcPct val="120000"/>
              </a:lnSpc>
            </a:pPr>
            <a:r>
              <a:rPr lang="ja-JP" altLang="en-US" sz="2400" dirty="0"/>
              <a:t>裁判例：</a:t>
            </a:r>
            <a:r>
              <a:rPr lang="ja-JP" altLang="en-US" sz="2400" dirty="0">
                <a:latin typeface="ＭＳ Ｐゴシック" panose="020B0600070205080204" pitchFamily="50" charset="-128"/>
                <a:ea typeface="ＭＳ Ｐゴシック" panose="020B0600070205080204" pitchFamily="50" charset="-128"/>
              </a:rPr>
              <a:t>最高裁平</a:t>
            </a:r>
            <a:r>
              <a:rPr lang="en-US" altLang="ja-JP" sz="2400" dirty="0">
                <a:latin typeface="ＭＳ Ｐゴシック" panose="020B0600070205080204" pitchFamily="50" charset="-128"/>
                <a:ea typeface="ＭＳ Ｐゴシック" panose="020B0600070205080204" pitchFamily="50" charset="-128"/>
              </a:rPr>
              <a:t>26.10.23</a:t>
            </a:r>
            <a:r>
              <a:rPr lang="zh-TW" altLang="en-US" sz="2400" dirty="0">
                <a:latin typeface="ＭＳ Ｐゴシック" panose="020B0600070205080204" pitchFamily="50" charset="-128"/>
                <a:ea typeface="ＭＳ Ｐゴシック" panose="020B0600070205080204" pitchFamily="50" charset="-128"/>
              </a:rPr>
              <a:t>判決</a:t>
            </a:r>
            <a:endParaRPr lang="en-US" altLang="ja-JP" sz="2400" dirty="0">
              <a:latin typeface="ＭＳ Ｐゴシック" panose="020B0600070205080204" pitchFamily="50" charset="-128"/>
              <a:ea typeface="ＭＳ Ｐゴシック" panose="020B0600070205080204" pitchFamily="50" charset="-128"/>
            </a:endParaRPr>
          </a:p>
          <a:p>
            <a:pPr lvl="1">
              <a:lnSpc>
                <a:spcPct val="120000"/>
              </a:lnSpc>
              <a:buFont typeface="Wingdings" panose="05000000000000000000" pitchFamily="2" charset="2"/>
              <a:buChar char="l"/>
            </a:pPr>
            <a:r>
              <a:rPr lang="ja-JP" altLang="en-US" sz="2400" dirty="0"/>
              <a:t>妊娠中の軽易な業務への転換に際して副主任を降格させられ、育児休業の終了後も副主任に任ぜられなかった事案</a:t>
            </a:r>
            <a:endParaRPr lang="en-US" altLang="ja-JP" sz="2400" dirty="0"/>
          </a:p>
          <a:p>
            <a:pPr lvl="2">
              <a:lnSpc>
                <a:spcPct val="120000"/>
              </a:lnSpc>
              <a:buFont typeface="Wingdings" panose="05000000000000000000" pitchFamily="2" charset="2"/>
              <a:buChar char="u"/>
            </a:pPr>
            <a:r>
              <a:rPr lang="ja-JP" altLang="en-US" sz="2000" dirty="0"/>
              <a:t>均等法</a:t>
            </a:r>
            <a:r>
              <a:rPr lang="en-US" altLang="ja-JP" sz="2000" dirty="0"/>
              <a:t>9</a:t>
            </a:r>
            <a:r>
              <a:rPr lang="ja-JP" altLang="en-US" sz="2000" dirty="0"/>
              <a:t>条</a:t>
            </a:r>
            <a:r>
              <a:rPr lang="en-US" altLang="ja-JP" sz="2000" dirty="0"/>
              <a:t>3</a:t>
            </a:r>
            <a:r>
              <a:rPr lang="ja-JP" altLang="en-US" sz="2000" dirty="0"/>
              <a:t>項（不利益取り扱い禁止）違反</a:t>
            </a:r>
            <a:endParaRPr lang="en-US" altLang="ja-JP" sz="2000" dirty="0"/>
          </a:p>
          <a:p>
            <a:pPr lvl="1">
              <a:lnSpc>
                <a:spcPct val="120000"/>
              </a:lnSpc>
              <a:buFont typeface="Wingdings" panose="05000000000000000000" pitchFamily="2" charset="2"/>
              <a:buChar char="l"/>
            </a:pPr>
            <a:r>
              <a:rPr lang="ja-JP" altLang="en-US" sz="2400" dirty="0"/>
              <a:t>ただし、</a:t>
            </a:r>
            <a:endParaRPr lang="en-US" altLang="ja-JP" sz="2400" dirty="0"/>
          </a:p>
          <a:p>
            <a:pPr lvl="2">
              <a:lnSpc>
                <a:spcPct val="120000"/>
              </a:lnSpc>
              <a:buFont typeface="Wingdings" panose="05000000000000000000" pitchFamily="2" charset="2"/>
              <a:buChar char="u"/>
            </a:pPr>
            <a:r>
              <a:rPr lang="ja-JP" altLang="en-US" sz="2000" dirty="0"/>
              <a:t>労働者の自由な意思に基づいて降格を承諾したものと認めるに足りる合理的な理由が客観的に存在するとき</a:t>
            </a:r>
            <a:endParaRPr lang="en-US" altLang="ja-JP" sz="2000" dirty="0"/>
          </a:p>
          <a:p>
            <a:pPr lvl="2">
              <a:lnSpc>
                <a:spcPct val="120000"/>
              </a:lnSpc>
              <a:buFont typeface="Wingdings" panose="05000000000000000000" pitchFamily="2" charset="2"/>
              <a:buChar char="u"/>
            </a:pPr>
            <a:r>
              <a:rPr lang="ja-JP" altLang="en-US" sz="2000" dirty="0"/>
              <a:t>事業主の措置につき法の趣旨及び目的に実質的に反しないものと認められる特段の事情が存在するとき </a:t>
            </a:r>
            <a:endParaRPr lang="en-US" altLang="ja-JP" sz="2000" dirty="0"/>
          </a:p>
          <a:p>
            <a:pPr lvl="1">
              <a:lnSpc>
                <a:spcPct val="120000"/>
              </a:lnSpc>
              <a:buFont typeface="Wingdings" panose="05000000000000000000" pitchFamily="2" charset="2"/>
              <a:buChar char="l"/>
            </a:pPr>
            <a:r>
              <a:rPr lang="ja-JP" altLang="en-US" sz="2400" dirty="0"/>
              <a:t>事業主から適切な説明を受けて十分に理解したかどうか</a:t>
            </a:r>
            <a:endParaRPr lang="en-US" altLang="ja-JP" sz="2400" dirty="0"/>
          </a:p>
        </p:txBody>
      </p:sp>
    </p:spTree>
    <p:extLst>
      <p:ext uri="{BB962C8B-B14F-4D97-AF65-F5344CB8AC3E}">
        <p14:creationId xmlns:p14="http://schemas.microsoft.com/office/powerpoint/2010/main" val="191357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代表的なハラスメント</a:t>
            </a:r>
            <a:endParaRPr kumimoji="1" lang="ja-JP" altLang="en-US" dirty="0"/>
          </a:p>
        </p:txBody>
      </p:sp>
      <p:sp>
        <p:nvSpPr>
          <p:cNvPr id="3" name="コンテンツ プレースホルダー 2"/>
          <p:cNvSpPr>
            <a:spLocks noGrp="1"/>
          </p:cNvSpPr>
          <p:nvPr>
            <p:ph idx="1"/>
          </p:nvPr>
        </p:nvSpPr>
        <p:spPr/>
        <p:txBody>
          <a:bodyPr>
            <a:normAutofit/>
          </a:bodyPr>
          <a:lstStyle/>
          <a:p>
            <a:pPr lvl="1">
              <a:buFont typeface="Wingdings" panose="05000000000000000000" pitchFamily="2" charset="2"/>
              <a:buChar char="l"/>
            </a:pPr>
            <a:r>
              <a:rPr lang="ja-JP" altLang="en-US" sz="2800" dirty="0"/>
              <a:t>パワハラ</a:t>
            </a:r>
            <a:endParaRPr lang="en-US" altLang="ja-JP" sz="2800" dirty="0"/>
          </a:p>
          <a:p>
            <a:pPr lvl="1">
              <a:buFont typeface="Wingdings" panose="05000000000000000000" pitchFamily="2" charset="2"/>
              <a:buChar char="l"/>
            </a:pPr>
            <a:r>
              <a:rPr lang="ja-JP" altLang="en-US" sz="2800" dirty="0"/>
              <a:t>セクハラ</a:t>
            </a:r>
          </a:p>
          <a:p>
            <a:pPr lvl="1">
              <a:buFont typeface="Wingdings" panose="05000000000000000000" pitchFamily="2" charset="2"/>
              <a:buChar char="l"/>
            </a:pPr>
            <a:r>
              <a:rPr lang="ja-JP" altLang="en-US" sz="2800" dirty="0"/>
              <a:t>モラハラ</a:t>
            </a:r>
          </a:p>
          <a:p>
            <a:pPr lvl="1">
              <a:buFont typeface="Wingdings" panose="05000000000000000000" pitchFamily="2" charset="2"/>
              <a:buChar char="l"/>
            </a:pPr>
            <a:r>
              <a:rPr lang="ja-JP" altLang="en-US" sz="2800" dirty="0"/>
              <a:t>マタハラ</a:t>
            </a:r>
          </a:p>
          <a:p>
            <a:pPr lvl="1">
              <a:buFont typeface="Wingdings" panose="05000000000000000000" pitchFamily="2" charset="2"/>
              <a:buChar char="l"/>
            </a:pPr>
            <a:r>
              <a:rPr lang="ja-JP" altLang="en-US" sz="2800" dirty="0"/>
              <a:t>パタハラ</a:t>
            </a:r>
          </a:p>
          <a:p>
            <a:pPr lvl="1">
              <a:buFont typeface="Wingdings" panose="05000000000000000000" pitchFamily="2" charset="2"/>
              <a:buChar char="l"/>
            </a:pPr>
            <a:r>
              <a:rPr lang="ja-JP" altLang="en-US" sz="2800" dirty="0"/>
              <a:t>ケアハラ</a:t>
            </a:r>
            <a:endParaRPr lang="en-US" altLang="ja-JP" sz="2800" dirty="0"/>
          </a:p>
          <a:p>
            <a:pPr lvl="1">
              <a:buFont typeface="Wingdings" panose="05000000000000000000" pitchFamily="2" charset="2"/>
              <a:buChar char="l"/>
            </a:pPr>
            <a:r>
              <a:rPr lang="ja-JP" altLang="en-US" sz="2800" dirty="0"/>
              <a:t>カスハラ</a:t>
            </a:r>
            <a:endParaRPr lang="en-US" altLang="ja-JP" sz="2800" dirty="0"/>
          </a:p>
          <a:p>
            <a:pPr marL="201168" lvl="1" indent="0">
              <a:buNone/>
            </a:pPr>
            <a:r>
              <a:rPr lang="ja-JP" altLang="en-US" sz="2800" dirty="0"/>
              <a:t>などなど</a:t>
            </a:r>
            <a:endParaRPr lang="en-US" altLang="ja-JP" sz="2800" dirty="0"/>
          </a:p>
        </p:txBody>
      </p:sp>
    </p:spTree>
    <p:extLst>
      <p:ext uri="{BB962C8B-B14F-4D97-AF65-F5344CB8AC3E}">
        <p14:creationId xmlns:p14="http://schemas.microsoft.com/office/powerpoint/2010/main" val="2844227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参考資料</a:t>
            </a:r>
          </a:p>
        </p:txBody>
      </p:sp>
      <p:sp>
        <p:nvSpPr>
          <p:cNvPr id="3" name="コンテンツ プレースホルダー 2"/>
          <p:cNvSpPr>
            <a:spLocks noGrp="1"/>
          </p:cNvSpPr>
          <p:nvPr>
            <p:ph idx="1"/>
          </p:nvPr>
        </p:nvSpPr>
        <p:spPr/>
        <p:txBody>
          <a:bodyPr>
            <a:normAutofit/>
          </a:bodyPr>
          <a:lstStyle/>
          <a:p>
            <a:pPr>
              <a:lnSpc>
                <a:spcPct val="150000"/>
              </a:lnSpc>
            </a:pPr>
            <a:r>
              <a:rPr lang="ja-JP" altLang="en-US" sz="2800" dirty="0"/>
              <a:t>あかるい職場の応援団</a:t>
            </a:r>
          </a:p>
          <a:p>
            <a:pPr marL="384048" lvl="2" indent="0">
              <a:lnSpc>
                <a:spcPct val="150000"/>
              </a:lnSpc>
              <a:buNone/>
            </a:pPr>
            <a:r>
              <a:rPr lang="en-US" altLang="ja-JP" sz="2400" dirty="0"/>
              <a:t>https://www.no-harassment.mhlw.go.jp</a:t>
            </a:r>
          </a:p>
          <a:p>
            <a:pPr marL="384048" lvl="2" indent="0">
              <a:lnSpc>
                <a:spcPct val="150000"/>
              </a:lnSpc>
              <a:buNone/>
            </a:pPr>
            <a:r>
              <a:rPr lang="ja-JP" altLang="en-US" sz="2400" dirty="0"/>
              <a:t>厚生労働省提供の資料</a:t>
            </a:r>
            <a:endParaRPr kumimoji="1" lang="ja-JP" altLang="en-US" sz="2400" dirty="0"/>
          </a:p>
        </p:txBody>
      </p:sp>
    </p:spTree>
    <p:extLst>
      <p:ext uri="{BB962C8B-B14F-4D97-AF65-F5344CB8AC3E}">
        <p14:creationId xmlns:p14="http://schemas.microsoft.com/office/powerpoint/2010/main" val="3899213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27">
            <a:extLst>
              <a:ext uri="{FF2B5EF4-FFF2-40B4-BE49-F238E27FC236}">
                <a16:creationId xmlns:a16="http://schemas.microsoft.com/office/drawing/2014/main" id="{13FE9996-7EAC-4679-B37D-C1045F42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29">
            <a:extLst>
              <a:ext uri="{FF2B5EF4-FFF2-40B4-BE49-F238E27FC236}">
                <a16:creationId xmlns:a16="http://schemas.microsoft.com/office/drawing/2014/main" id="{761DF1FE-5CC8-43D2-A76C-93C76EEDE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2" name="Straight Connector 31">
            <a:extLst>
              <a:ext uri="{FF2B5EF4-FFF2-40B4-BE49-F238E27FC236}">
                <a16:creationId xmlns:a16="http://schemas.microsoft.com/office/drawing/2014/main" id="{E161BEBD-A23C-409E-ABC7-73F9EDC02F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3" name="Rectangle 33">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394531" y="1716401"/>
            <a:ext cx="7743955" cy="1450757"/>
          </a:xfrm>
        </p:spPr>
        <p:txBody>
          <a:bodyPr vert="horz" lIns="91440" tIns="45720" rIns="91440" bIns="45720" rtlCol="0" anchor="b">
            <a:normAutofit/>
          </a:bodyPr>
          <a:lstStyle/>
          <a:p>
            <a:r>
              <a:rPr kumimoji="1" lang="ja-JP" altLang="en-US" dirty="0">
                <a:solidFill>
                  <a:schemeClr val="accent2"/>
                </a:solidFill>
              </a:rPr>
              <a:t>ご清聴ありがとうございました</a:t>
            </a:r>
          </a:p>
        </p:txBody>
      </p:sp>
      <p:sp>
        <p:nvSpPr>
          <p:cNvPr id="4" name="テキスト プレースホルダー 3"/>
          <p:cNvSpPr>
            <a:spLocks noGrp="1"/>
          </p:cNvSpPr>
          <p:nvPr>
            <p:ph type="body" idx="1"/>
          </p:nvPr>
        </p:nvSpPr>
        <p:spPr>
          <a:xfrm>
            <a:off x="394531" y="3429000"/>
            <a:ext cx="7729666" cy="2579914"/>
          </a:xfrm>
        </p:spPr>
        <p:txBody>
          <a:bodyPr vert="horz" lIns="0" tIns="45720" rIns="0" bIns="45720" rtlCol="0">
            <a:normAutofit/>
          </a:bodyPr>
          <a:lstStyle/>
          <a:p>
            <a:pPr algn="ctr"/>
            <a:r>
              <a:rPr kumimoji="1" lang="ja-JP" altLang="en-US" sz="3600" dirty="0">
                <a:solidFill>
                  <a:schemeClr val="tx1">
                    <a:lumMod val="75000"/>
                    <a:lumOff val="25000"/>
                  </a:schemeClr>
                </a:solidFill>
              </a:rPr>
              <a:t>弁護士　大嶽達哉</a:t>
            </a:r>
            <a:endParaRPr kumimoji="1" lang="en-US" altLang="ja-JP" sz="3600" dirty="0">
              <a:solidFill>
                <a:schemeClr val="tx1">
                  <a:lumMod val="75000"/>
                  <a:lumOff val="25000"/>
                </a:schemeClr>
              </a:solidFill>
            </a:endParaRPr>
          </a:p>
          <a:p>
            <a:pPr algn="ctr"/>
            <a:r>
              <a:rPr kumimoji="1" lang="en-US" altLang="ja-JP" sz="3600" dirty="0">
                <a:solidFill>
                  <a:schemeClr val="tx1">
                    <a:lumMod val="75000"/>
                    <a:lumOff val="25000"/>
                  </a:schemeClr>
                </a:solidFill>
              </a:rPr>
              <a:t>otake@advogado.jp</a:t>
            </a:r>
          </a:p>
        </p:txBody>
      </p:sp>
      <p:sp>
        <p:nvSpPr>
          <p:cNvPr id="44" name="Rectangle 35">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8613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5BC8E-6DA1-4396-B158-08922784B924}"/>
              </a:ext>
            </a:extLst>
          </p:cNvPr>
          <p:cNvSpPr>
            <a:spLocks noGrp="1"/>
          </p:cNvSpPr>
          <p:nvPr>
            <p:ph type="title"/>
          </p:nvPr>
        </p:nvSpPr>
        <p:spPr/>
        <p:txBody>
          <a:bodyPr/>
          <a:lstStyle/>
          <a:p>
            <a:r>
              <a:rPr kumimoji="1" lang="ja-JP" altLang="en-US" dirty="0"/>
              <a:t>パワーハラスメント</a:t>
            </a:r>
          </a:p>
        </p:txBody>
      </p:sp>
      <p:sp>
        <p:nvSpPr>
          <p:cNvPr id="3" name="テキスト プレースホルダー 2">
            <a:extLst>
              <a:ext uri="{FF2B5EF4-FFF2-40B4-BE49-F238E27FC236}">
                <a16:creationId xmlns:a16="http://schemas.microsoft.com/office/drawing/2014/main" id="{BAB4146E-8515-457D-89E8-FBF493918867}"/>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3673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パワーハラスメントとは</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a:t>職場のパワーハラスメントとは、</a:t>
            </a:r>
            <a:endParaRPr lang="en-US" altLang="ja-JP" sz="2800" dirty="0"/>
          </a:p>
          <a:p>
            <a:pPr>
              <a:buFont typeface="Wingdings" panose="05000000000000000000" pitchFamily="2" charset="2"/>
              <a:buChar char="l"/>
            </a:pPr>
            <a:r>
              <a:rPr lang="ja-JP" altLang="en-US" sz="2800" dirty="0"/>
              <a:t>職場内で</a:t>
            </a:r>
            <a:endParaRPr lang="en-US" altLang="ja-JP" sz="2800" dirty="0"/>
          </a:p>
          <a:p>
            <a:pPr>
              <a:buFont typeface="Wingdings" panose="05000000000000000000" pitchFamily="2" charset="2"/>
              <a:buChar char="l"/>
            </a:pPr>
            <a:r>
              <a:rPr lang="ja-JP" altLang="en-US" sz="2800" dirty="0"/>
              <a:t>優位的な関係を背景に</a:t>
            </a:r>
            <a:endParaRPr lang="en-US" altLang="ja-JP" sz="2800" dirty="0"/>
          </a:p>
          <a:p>
            <a:pPr>
              <a:buFont typeface="Wingdings" panose="05000000000000000000" pitchFamily="2" charset="2"/>
              <a:buChar char="l"/>
            </a:pPr>
            <a:r>
              <a:rPr lang="ja-JP" altLang="en-US" sz="2800" dirty="0"/>
              <a:t>業務の必要・相当な範囲を超えて、</a:t>
            </a:r>
            <a:endParaRPr lang="en-US" altLang="ja-JP" sz="2800" dirty="0"/>
          </a:p>
          <a:p>
            <a:pPr>
              <a:buFont typeface="Wingdings" panose="05000000000000000000" pitchFamily="2" charset="2"/>
              <a:buChar char="l"/>
            </a:pPr>
            <a:r>
              <a:rPr lang="ja-JP" altLang="en-US" sz="2800" dirty="0"/>
              <a:t>就労環境を害する言動</a:t>
            </a:r>
            <a:endParaRPr lang="en-US" altLang="ja-JP" sz="2800" dirty="0"/>
          </a:p>
          <a:p>
            <a:pPr marL="0" indent="0" algn="r">
              <a:buNone/>
            </a:pPr>
            <a:r>
              <a:rPr kumimoji="1" lang="zh-TW" altLang="en-US" sz="2800" dirty="0">
                <a:latin typeface="ＭＳ Ｐゴシック" panose="020B0600070205080204" pitchFamily="50" charset="-128"/>
                <a:ea typeface="ＭＳ Ｐゴシック" panose="020B0600070205080204" pitchFamily="50" charset="-128"/>
              </a:rPr>
              <a:t>労働施策総合推進法</a:t>
            </a:r>
            <a:r>
              <a:rPr kumimoji="1" lang="en-US" altLang="ja-JP" sz="2800" dirty="0">
                <a:latin typeface="ＭＳ Ｐゴシック" panose="020B0600070205080204" pitchFamily="50" charset="-128"/>
                <a:ea typeface="ＭＳ Ｐゴシック" panose="020B0600070205080204" pitchFamily="50" charset="-128"/>
              </a:rPr>
              <a:t>30</a:t>
            </a:r>
            <a:r>
              <a:rPr kumimoji="1" lang="ja-JP" altLang="en-US" sz="2800" dirty="0">
                <a:latin typeface="ＭＳ Ｐゴシック" panose="020B0600070205080204" pitchFamily="50" charset="-128"/>
                <a:ea typeface="ＭＳ Ｐゴシック" panose="020B0600070205080204" pitchFamily="50" charset="-128"/>
              </a:rPr>
              <a:t>条の２第１項</a:t>
            </a:r>
          </a:p>
        </p:txBody>
      </p:sp>
    </p:spTree>
    <p:extLst>
      <p:ext uri="{BB962C8B-B14F-4D97-AF65-F5344CB8AC3E}">
        <p14:creationId xmlns:p14="http://schemas.microsoft.com/office/powerpoint/2010/main" val="316757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パワーハラスメントとは</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業務の適正な範囲を超える。</a:t>
            </a:r>
            <a:endParaRPr lang="en-US" altLang="ja-JP" sz="2800" dirty="0"/>
          </a:p>
          <a:p>
            <a:pPr lvl="1">
              <a:buFont typeface="Wingdings" panose="05000000000000000000" pitchFamily="2" charset="2"/>
              <a:buChar char="l"/>
            </a:pPr>
            <a:r>
              <a:rPr lang="ja-JP" altLang="en-US" sz="2800" dirty="0"/>
              <a:t>必要な指示、注意・指導</a:t>
            </a:r>
          </a:p>
          <a:p>
            <a:pPr lvl="1">
              <a:buFont typeface="Wingdings" panose="05000000000000000000" pitchFamily="2" charset="2"/>
              <a:buChar char="l"/>
            </a:pPr>
            <a:r>
              <a:rPr lang="ja-JP" altLang="en-US" sz="2800" dirty="0"/>
              <a:t>受ける者が不満に思う場合</a:t>
            </a:r>
            <a:endParaRPr lang="en-US" altLang="ja-JP" sz="2800" dirty="0"/>
          </a:p>
          <a:p>
            <a:pPr marL="457200" lvl="1" indent="0">
              <a:buNone/>
            </a:pPr>
            <a:r>
              <a:rPr lang="en-US" altLang="ja-JP" sz="2600" dirty="0"/>
              <a:t>Cf.</a:t>
            </a:r>
            <a:r>
              <a:rPr lang="ja-JP" altLang="en-US" sz="2600" dirty="0"/>
              <a:t>セクシャルハラスメントとの違い</a:t>
            </a:r>
            <a:endParaRPr lang="en-US" altLang="ja-JP" sz="2600" dirty="0"/>
          </a:p>
        </p:txBody>
      </p:sp>
    </p:spTree>
    <p:extLst>
      <p:ext uri="{BB962C8B-B14F-4D97-AF65-F5344CB8AC3E}">
        <p14:creationId xmlns:p14="http://schemas.microsoft.com/office/powerpoint/2010/main" val="408055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パワハラの法的な責任</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会社</a:t>
            </a:r>
            <a:endParaRPr lang="en-US" altLang="ja-JP" sz="2800" dirty="0"/>
          </a:p>
          <a:p>
            <a:r>
              <a:rPr lang="ja-JP" altLang="en-US" sz="2800" dirty="0"/>
              <a:t>会社は職場の秩序維持の義務を負う</a:t>
            </a:r>
            <a:endParaRPr lang="en-US" altLang="ja-JP" sz="2800" dirty="0"/>
          </a:p>
          <a:p>
            <a:pPr lvl="1">
              <a:buFont typeface="Wingdings" panose="05000000000000000000" pitchFamily="2" charset="2"/>
              <a:buChar char="l"/>
            </a:pPr>
            <a:r>
              <a:rPr lang="ja-JP" altLang="en-US" sz="2600" dirty="0"/>
              <a:t>安全配慮義務違反</a:t>
            </a:r>
            <a:endParaRPr lang="en-US" altLang="ja-JP" sz="2600" dirty="0"/>
          </a:p>
          <a:p>
            <a:pPr lvl="1">
              <a:buFont typeface="Wingdings" panose="05000000000000000000" pitchFamily="2" charset="2"/>
              <a:buChar char="l"/>
            </a:pPr>
            <a:r>
              <a:rPr lang="ja-JP" altLang="en-US" sz="2600" dirty="0"/>
              <a:t>業務命令権の濫用等による不法行為</a:t>
            </a:r>
            <a:endParaRPr lang="en-US" altLang="ja-JP" sz="2600" dirty="0"/>
          </a:p>
          <a:p>
            <a:pPr lvl="1">
              <a:buFont typeface="Wingdings" panose="05000000000000000000" pitchFamily="2" charset="2"/>
              <a:buChar char="l"/>
            </a:pPr>
            <a:r>
              <a:rPr lang="ja-JP" altLang="en-US" sz="2600" dirty="0"/>
              <a:t>使用者責任としての不法行為</a:t>
            </a:r>
            <a:endParaRPr lang="en-US" altLang="ja-JP" sz="2600" dirty="0"/>
          </a:p>
          <a:p>
            <a:pPr marL="457200" lvl="1" indent="0">
              <a:buNone/>
            </a:pPr>
            <a:endParaRPr lang="en-US" altLang="ja-JP" sz="2600" dirty="0"/>
          </a:p>
          <a:p>
            <a:r>
              <a:rPr lang="ja-JP" altLang="en-US" sz="2600" dirty="0"/>
              <a:t>管理者、加害者個人</a:t>
            </a:r>
            <a:endParaRPr lang="en-US" altLang="ja-JP" sz="2600" dirty="0"/>
          </a:p>
          <a:p>
            <a:pPr lvl="1">
              <a:buFont typeface="Wingdings" panose="05000000000000000000" pitchFamily="2" charset="2"/>
              <a:buChar char="l"/>
            </a:pPr>
            <a:r>
              <a:rPr lang="ja-JP" altLang="en-US" sz="2600" dirty="0"/>
              <a:t>不法行為</a:t>
            </a:r>
            <a:endParaRPr lang="en-US" altLang="ja-JP" sz="2600" dirty="0"/>
          </a:p>
        </p:txBody>
      </p:sp>
    </p:spTree>
    <p:extLst>
      <p:ext uri="{BB962C8B-B14F-4D97-AF65-F5344CB8AC3E}">
        <p14:creationId xmlns:p14="http://schemas.microsoft.com/office/powerpoint/2010/main" val="379131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パワハラの６類型</a:t>
            </a:r>
            <a:endParaRPr kumimoji="1" lang="ja-JP" altLang="en-US" dirty="0"/>
          </a:p>
        </p:txBody>
      </p:sp>
      <p:sp>
        <p:nvSpPr>
          <p:cNvPr id="3" name="コンテンツ プレースホルダー 2"/>
          <p:cNvSpPr>
            <a:spLocks noGrp="1"/>
          </p:cNvSpPr>
          <p:nvPr>
            <p:ph idx="1"/>
          </p:nvPr>
        </p:nvSpPr>
        <p:spPr/>
        <p:txBody>
          <a:bodyPr>
            <a:normAutofit/>
          </a:bodyPr>
          <a:lstStyle/>
          <a:p>
            <a:pPr marL="914400" lvl="1" indent="-457200">
              <a:buFont typeface="+mj-lt"/>
              <a:buAutoNum type="arabicPeriod"/>
            </a:pPr>
            <a:r>
              <a:rPr lang="ja-JP" altLang="en-US" sz="3200" dirty="0"/>
              <a:t>身体的な攻撃</a:t>
            </a:r>
            <a:endParaRPr lang="en-US" altLang="ja-JP" sz="3200" dirty="0"/>
          </a:p>
          <a:p>
            <a:pPr marL="971550" lvl="1" indent="-514350">
              <a:buFont typeface="+mj-lt"/>
              <a:buAutoNum type="arabicPeriod"/>
            </a:pPr>
            <a:r>
              <a:rPr lang="ja-JP" altLang="en-US" sz="3200" dirty="0"/>
              <a:t>精神的な攻撃</a:t>
            </a:r>
            <a:endParaRPr lang="en-US" altLang="ja-JP" sz="3200" dirty="0"/>
          </a:p>
          <a:p>
            <a:pPr marL="971550" lvl="1" indent="-514350">
              <a:buFont typeface="+mj-lt"/>
              <a:buAutoNum type="arabicPeriod"/>
            </a:pPr>
            <a:r>
              <a:rPr lang="ja-JP" altLang="en-US" sz="3200" dirty="0"/>
              <a:t>人間関係からの切り離し</a:t>
            </a:r>
            <a:endParaRPr lang="en-US" altLang="ja-JP" sz="3200" dirty="0"/>
          </a:p>
          <a:p>
            <a:pPr marL="971550" lvl="1" indent="-514350">
              <a:buFont typeface="+mj-lt"/>
              <a:buAutoNum type="arabicPeriod"/>
            </a:pPr>
            <a:r>
              <a:rPr lang="ja-JP" altLang="en-US" sz="3200" dirty="0"/>
              <a:t>過大な要求</a:t>
            </a:r>
            <a:endParaRPr lang="en-US" altLang="ja-JP" sz="3200" dirty="0"/>
          </a:p>
          <a:p>
            <a:pPr marL="971550" lvl="1" indent="-514350">
              <a:buFont typeface="+mj-lt"/>
              <a:buAutoNum type="arabicPeriod"/>
            </a:pPr>
            <a:r>
              <a:rPr lang="ja-JP" altLang="en-US" sz="3200" dirty="0"/>
              <a:t>過小な要求</a:t>
            </a:r>
            <a:endParaRPr lang="en-US" altLang="ja-JP" sz="3200" dirty="0"/>
          </a:p>
          <a:p>
            <a:pPr marL="971550" lvl="1" indent="-514350">
              <a:buFont typeface="+mj-lt"/>
              <a:buAutoNum type="arabicPeriod"/>
            </a:pPr>
            <a:r>
              <a:rPr lang="ja-JP" altLang="en-US" sz="3200" dirty="0"/>
              <a:t>個の侵害</a:t>
            </a:r>
            <a:endParaRPr lang="en-US" altLang="ja-JP" sz="3200" dirty="0"/>
          </a:p>
        </p:txBody>
      </p:sp>
    </p:spTree>
    <p:extLst>
      <p:ext uri="{BB962C8B-B14F-4D97-AF65-F5344CB8AC3E}">
        <p14:creationId xmlns:p14="http://schemas.microsoft.com/office/powerpoint/2010/main" val="104242580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911</TotalTime>
  <Words>2033</Words>
  <Application>Microsoft Office PowerPoint</Application>
  <PresentationFormat>ワイド画面</PresentationFormat>
  <Paragraphs>218</Paragraphs>
  <Slides>41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41</vt:i4>
      </vt:variant>
    </vt:vector>
  </HeadingPairs>
  <TitlesOfParts>
    <vt:vector size="49" baseType="lpstr">
      <vt:lpstr>ＭＳ Ｐゴシック</vt:lpstr>
      <vt:lpstr>游ゴシック</vt:lpstr>
      <vt:lpstr>Calibri</vt:lpstr>
      <vt:lpstr>Calibri Light</vt:lpstr>
      <vt:lpstr>Wingdings</vt:lpstr>
      <vt:lpstr>Wingdings 2</vt:lpstr>
      <vt:lpstr>HDOfficeLightV0</vt:lpstr>
      <vt:lpstr>レトロスペクト</vt:lpstr>
      <vt:lpstr>   ハラスメントとその対策</vt:lpstr>
      <vt:lpstr>ハラスメントとは</vt:lpstr>
      <vt:lpstr>ハラスメント</vt:lpstr>
      <vt:lpstr>代表的なハラスメント</vt:lpstr>
      <vt:lpstr>パワーハラスメント</vt:lpstr>
      <vt:lpstr>パワーハラスメントとは</vt:lpstr>
      <vt:lpstr>パワーハラスメントとは</vt:lpstr>
      <vt:lpstr>パワハラの法的な責任</vt:lpstr>
      <vt:lpstr>パワハラの６類型</vt:lpstr>
      <vt:lpstr>パワハラの６類型 １．身体的な攻撃</vt:lpstr>
      <vt:lpstr>パワハラの６類型 １．身体的な攻撃</vt:lpstr>
      <vt:lpstr>パワハラの６類型 １．身体的な攻撃</vt:lpstr>
      <vt:lpstr>パワハラの６類型 ２．精神的な攻撃</vt:lpstr>
      <vt:lpstr>パワハラの６類型 ２．精神的な攻撃</vt:lpstr>
      <vt:lpstr>パワハラの６類型 ２．精神的な攻撃</vt:lpstr>
      <vt:lpstr>パワハラの６類型 ３．人間関係からの切り離し</vt:lpstr>
      <vt:lpstr>パワハラの６類型 ３．人間関係からの切り離し</vt:lpstr>
      <vt:lpstr>パワハラの６類型 ４．過大な要求</vt:lpstr>
      <vt:lpstr>パワハラの６類型 ４．過大な要求</vt:lpstr>
      <vt:lpstr>パワハラの６類型 ４．過大な要求</vt:lpstr>
      <vt:lpstr>パワハラの６類型 ５．過小な要求</vt:lpstr>
      <vt:lpstr>パワハラの６類型 ５．過小な要求</vt:lpstr>
      <vt:lpstr>パワハラの６類型 ６．個の侵害</vt:lpstr>
      <vt:lpstr>パワハラの６類型 ６．個の侵害</vt:lpstr>
      <vt:lpstr>パワハラの６類型 ６．個の侵害</vt:lpstr>
      <vt:lpstr>パワハラに向けての取組</vt:lpstr>
      <vt:lpstr>パワハラに向けての取組</vt:lpstr>
      <vt:lpstr>セクシャルハラスメント</vt:lpstr>
      <vt:lpstr>セクシャルハラスメントとは</vt:lpstr>
      <vt:lpstr>セクシャルハラスメントとは</vt:lpstr>
      <vt:lpstr>セクシャルハラスメントとは</vt:lpstr>
      <vt:lpstr>セクシャルハラスメントとは</vt:lpstr>
      <vt:lpstr>セクハラの事例</vt:lpstr>
      <vt:lpstr>セクハラの事例</vt:lpstr>
      <vt:lpstr>マタニティーハラスメント</vt:lpstr>
      <vt:lpstr>マタニティーハラスメントとは</vt:lpstr>
      <vt:lpstr>マタニティーハラスメントとは</vt:lpstr>
      <vt:lpstr>マタニティーハラスメントとは</vt:lpstr>
      <vt:lpstr>マタハラの事例</vt:lpstr>
      <vt:lpstr>参考資料</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ハラスメントとその対策</dc:title>
  <dc:creator>Tatsuya Otake</dc:creator>
  <cp:lastModifiedBy> </cp:lastModifiedBy>
  <cp:revision>57</cp:revision>
  <dcterms:created xsi:type="dcterms:W3CDTF">2018-05-11T00:11:12Z</dcterms:created>
  <dcterms:modified xsi:type="dcterms:W3CDTF">2021-12-07T00:21:40Z</dcterms:modified>
</cp:coreProperties>
</file>