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 id="2147483742" r:id="rId2"/>
  </p:sldMasterIdLst>
  <p:notesMasterIdLst>
    <p:notesMasterId r:id="rId55"/>
  </p:notesMasterIdLst>
  <p:handoutMasterIdLst>
    <p:handoutMasterId r:id="rId56"/>
  </p:handoutMasterIdLst>
  <p:sldIdLst>
    <p:sldId id="768" r:id="rId3"/>
    <p:sldId id="769" r:id="rId4"/>
    <p:sldId id="851" r:id="rId5"/>
    <p:sldId id="787" r:id="rId6"/>
    <p:sldId id="949" r:id="rId7"/>
    <p:sldId id="950" r:id="rId8"/>
    <p:sldId id="951" r:id="rId9"/>
    <p:sldId id="913" r:id="rId10"/>
    <p:sldId id="852" r:id="rId11"/>
    <p:sldId id="958" r:id="rId12"/>
    <p:sldId id="959" r:id="rId13"/>
    <p:sldId id="960" r:id="rId14"/>
    <p:sldId id="961" r:id="rId15"/>
    <p:sldId id="962" r:id="rId16"/>
    <p:sldId id="963" r:id="rId17"/>
    <p:sldId id="964" r:id="rId18"/>
    <p:sldId id="965" r:id="rId19"/>
    <p:sldId id="966" r:id="rId20"/>
    <p:sldId id="967" r:id="rId21"/>
    <p:sldId id="968" r:id="rId22"/>
    <p:sldId id="969" r:id="rId23"/>
    <p:sldId id="970" r:id="rId24"/>
    <p:sldId id="971" r:id="rId25"/>
    <p:sldId id="972" r:id="rId26"/>
    <p:sldId id="973" r:id="rId27"/>
    <p:sldId id="974" r:id="rId28"/>
    <p:sldId id="914" r:id="rId29"/>
    <p:sldId id="889" r:id="rId30"/>
    <p:sldId id="896" r:id="rId31"/>
    <p:sldId id="897" r:id="rId32"/>
    <p:sldId id="952" r:id="rId33"/>
    <p:sldId id="953" r:id="rId34"/>
    <p:sldId id="955" r:id="rId35"/>
    <p:sldId id="954" r:id="rId36"/>
    <p:sldId id="899" r:id="rId37"/>
    <p:sldId id="900" r:id="rId38"/>
    <p:sldId id="915" r:id="rId39"/>
    <p:sldId id="902" r:id="rId40"/>
    <p:sldId id="903" r:id="rId41"/>
    <p:sldId id="944" r:id="rId42"/>
    <p:sldId id="945" r:id="rId43"/>
    <p:sldId id="946" r:id="rId44"/>
    <p:sldId id="947" r:id="rId45"/>
    <p:sldId id="916" r:id="rId46"/>
    <p:sldId id="906" r:id="rId47"/>
    <p:sldId id="920" r:id="rId48"/>
    <p:sldId id="921" r:id="rId49"/>
    <p:sldId id="922" r:id="rId50"/>
    <p:sldId id="957" r:id="rId51"/>
    <p:sldId id="924" r:id="rId52"/>
    <p:sldId id="925" r:id="rId53"/>
    <p:sldId id="834" r:id="rId54"/>
  </p:sldIdLst>
  <p:sldSz cx="10691813" cy="7559675"/>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16A9A2E-538E-4738-8967-822769EEA70B}">
          <p14:sldIdLst>
            <p14:sldId id="768"/>
            <p14:sldId id="769"/>
            <p14:sldId id="851"/>
            <p14:sldId id="787"/>
            <p14:sldId id="949"/>
            <p14:sldId id="950"/>
            <p14:sldId id="951"/>
            <p14:sldId id="913"/>
            <p14:sldId id="852"/>
            <p14:sldId id="958"/>
            <p14:sldId id="959"/>
            <p14:sldId id="960"/>
            <p14:sldId id="961"/>
            <p14:sldId id="962"/>
            <p14:sldId id="963"/>
            <p14:sldId id="964"/>
            <p14:sldId id="965"/>
            <p14:sldId id="966"/>
            <p14:sldId id="967"/>
            <p14:sldId id="968"/>
            <p14:sldId id="969"/>
            <p14:sldId id="970"/>
            <p14:sldId id="971"/>
            <p14:sldId id="972"/>
            <p14:sldId id="973"/>
            <p14:sldId id="974"/>
            <p14:sldId id="914"/>
            <p14:sldId id="889"/>
            <p14:sldId id="896"/>
            <p14:sldId id="897"/>
            <p14:sldId id="952"/>
            <p14:sldId id="953"/>
            <p14:sldId id="955"/>
            <p14:sldId id="954"/>
            <p14:sldId id="899"/>
            <p14:sldId id="900"/>
            <p14:sldId id="915"/>
            <p14:sldId id="902"/>
            <p14:sldId id="903"/>
            <p14:sldId id="944"/>
            <p14:sldId id="945"/>
            <p14:sldId id="946"/>
            <p14:sldId id="947"/>
            <p14:sldId id="916"/>
            <p14:sldId id="906"/>
            <p14:sldId id="920"/>
            <p14:sldId id="921"/>
            <p14:sldId id="922"/>
            <p14:sldId id="957"/>
            <p14:sldId id="924"/>
            <p14:sldId id="925"/>
            <p14:sldId id="834"/>
          </p14:sldIdLst>
        </p14:section>
      </p14:sectionLst>
    </p:ext>
    <p:ext uri="{EFAFB233-063F-42B5-8137-9DF3F51BA10A}">
      <p15:sldGuideLst xmlns:p15="http://schemas.microsoft.com/office/powerpoint/2012/main">
        <p15:guide id="2" pos="102" userDrawn="1">
          <p15:clr>
            <a:srgbClr val="A4A3A4"/>
          </p15:clr>
        </p15:guide>
        <p15:guide id="3" orient="horz" pos="2381">
          <p15:clr>
            <a:srgbClr val="A4A3A4"/>
          </p15:clr>
        </p15:guide>
        <p15:guide id="4" pos="6633" userDrawn="1">
          <p15:clr>
            <a:srgbClr val="A4A3A4"/>
          </p15:clr>
        </p15:guide>
        <p15:guide id="5" pos="33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A8D0EC"/>
    <a:srgbClr val="FFC000"/>
    <a:srgbClr val="4D7EBC"/>
    <a:srgbClr val="EAF2FA"/>
    <a:srgbClr val="3A78A4"/>
    <a:srgbClr val="0070C0"/>
    <a:srgbClr val="41719C"/>
    <a:srgbClr val="FFFFFF"/>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35" autoAdjust="0"/>
    <p:restoredTop sz="91233" autoAdjust="0"/>
  </p:normalViewPr>
  <p:slideViewPr>
    <p:cSldViewPr>
      <p:cViewPr varScale="1">
        <p:scale>
          <a:sx n="75" d="100"/>
          <a:sy n="75" d="100"/>
        </p:scale>
        <p:origin x="792" y="54"/>
      </p:cViewPr>
      <p:guideLst>
        <p:guide pos="102"/>
        <p:guide orient="horz" pos="2381"/>
        <p:guide pos="6633"/>
        <p:guide pos="3368"/>
      </p:guideLst>
    </p:cSldViewPr>
  </p:slideViewPr>
  <p:notesTextViewPr>
    <p:cViewPr>
      <p:scale>
        <a:sx n="20" d="100"/>
        <a:sy n="20" d="100"/>
      </p:scale>
      <p:origin x="0" y="0"/>
    </p:cViewPr>
  </p:notesTextViewPr>
  <p:sorterViewPr>
    <p:cViewPr>
      <p:scale>
        <a:sx n="75" d="100"/>
        <a:sy n="75" d="100"/>
      </p:scale>
      <p:origin x="0" y="-1212"/>
    </p:cViewPr>
  </p:sorterViewPr>
  <p:notesViewPr>
    <p:cSldViewPr showGuides="1">
      <p:cViewPr varScale="1">
        <p:scale>
          <a:sx n="54" d="100"/>
          <a:sy n="54" d="100"/>
        </p:scale>
        <p:origin x="258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329843-070C-47D6-A05C-E5709B4AF0BA}" type="doc">
      <dgm:prSet loTypeId="urn:microsoft.com/office/officeart/2005/8/layout/bProcess4" loCatId="process" qsTypeId="urn:microsoft.com/office/officeart/2005/8/quickstyle/simple1" qsCatId="simple" csTypeId="urn:microsoft.com/office/officeart/2005/8/colors/colorful3" csCatId="colorful" phldr="1"/>
      <dgm:spPr/>
      <dgm:t>
        <a:bodyPr/>
        <a:lstStyle/>
        <a:p>
          <a:endParaRPr kumimoji="1" lang="ja-JP" altLang="en-US"/>
        </a:p>
      </dgm:t>
    </dgm:pt>
    <dgm:pt modelId="{8AFBB46D-F579-4901-8E77-DACB09EAE174}">
      <dgm:prSet phldrT="[テキスト]" custT="1"/>
      <dgm:spPr/>
      <dgm:t>
        <a:bodyPr/>
        <a:lstStyle/>
        <a:p>
          <a:r>
            <a:rPr kumimoji="1" lang="ja-JP" altLang="en-US" sz="2000" dirty="0"/>
            <a:t>実態把握</a:t>
          </a:r>
        </a:p>
      </dgm:t>
    </dgm:pt>
    <dgm:pt modelId="{664E8546-4F02-48AC-BB35-5B852002E272}" type="parTrans" cxnId="{7CDFDC2F-3F52-4BF7-ADB0-DC680E5B6A89}">
      <dgm:prSet/>
      <dgm:spPr/>
      <dgm:t>
        <a:bodyPr/>
        <a:lstStyle/>
        <a:p>
          <a:endParaRPr kumimoji="1" lang="ja-JP" altLang="en-US" sz="1200"/>
        </a:p>
      </dgm:t>
    </dgm:pt>
    <dgm:pt modelId="{1CE733EB-D0A7-4FF3-9FEF-AD5FBC6054AE}" type="sibTrans" cxnId="{7CDFDC2F-3F52-4BF7-ADB0-DC680E5B6A89}">
      <dgm:prSet/>
      <dgm:spPr/>
      <dgm:t>
        <a:bodyPr/>
        <a:lstStyle/>
        <a:p>
          <a:endParaRPr kumimoji="1" lang="ja-JP" altLang="en-US" sz="1200"/>
        </a:p>
      </dgm:t>
    </dgm:pt>
    <dgm:pt modelId="{9713B78E-0783-42BD-976C-049F5A0256E2}">
      <dgm:prSet phldrT="[テキスト]" custT="1"/>
      <dgm:spPr/>
      <dgm:t>
        <a:bodyPr/>
        <a:lstStyle/>
        <a:p>
          <a:r>
            <a:rPr kumimoji="1" lang="ja-JP" altLang="en-US" sz="2000" dirty="0"/>
            <a:t>注意指導</a:t>
          </a:r>
        </a:p>
      </dgm:t>
    </dgm:pt>
    <dgm:pt modelId="{5344327B-FAAE-4ACC-9ADE-6E506F4A70AF}" type="parTrans" cxnId="{F4E89A58-C05C-4CEF-AF1D-21E06DFCBAF8}">
      <dgm:prSet/>
      <dgm:spPr/>
      <dgm:t>
        <a:bodyPr/>
        <a:lstStyle/>
        <a:p>
          <a:endParaRPr kumimoji="1" lang="ja-JP" altLang="en-US" sz="1200"/>
        </a:p>
      </dgm:t>
    </dgm:pt>
    <dgm:pt modelId="{F5F6258C-566D-4698-93B5-43D515A2BD55}" type="sibTrans" cxnId="{F4E89A58-C05C-4CEF-AF1D-21E06DFCBAF8}">
      <dgm:prSet/>
      <dgm:spPr/>
      <dgm:t>
        <a:bodyPr/>
        <a:lstStyle/>
        <a:p>
          <a:endParaRPr kumimoji="1" lang="ja-JP" altLang="en-US" sz="1200"/>
        </a:p>
      </dgm:t>
    </dgm:pt>
    <dgm:pt modelId="{58263226-1368-40C1-AFF4-E7C2FB2A0088}">
      <dgm:prSet phldrT="[テキスト]" custT="1"/>
      <dgm:spPr/>
      <dgm:t>
        <a:bodyPr/>
        <a:lstStyle/>
        <a:p>
          <a:r>
            <a:rPr kumimoji="1" lang="ja-JP" altLang="en-US" sz="2000" dirty="0" err="1"/>
            <a:t>けん</a:t>
          </a:r>
          <a:r>
            <a:rPr kumimoji="1" lang="ja-JP" altLang="en-US" sz="2000" dirty="0"/>
            <a:t>責・戒告</a:t>
          </a:r>
        </a:p>
      </dgm:t>
    </dgm:pt>
    <dgm:pt modelId="{020233E4-787A-4993-B1E5-070E985A3398}" type="parTrans" cxnId="{29722BC1-4324-4B81-8C77-ED6D4B56FB40}">
      <dgm:prSet/>
      <dgm:spPr/>
      <dgm:t>
        <a:bodyPr/>
        <a:lstStyle/>
        <a:p>
          <a:endParaRPr kumimoji="1" lang="ja-JP" altLang="en-US" sz="1200"/>
        </a:p>
      </dgm:t>
    </dgm:pt>
    <dgm:pt modelId="{EEBCE7ED-F0DD-497C-9AFD-5BDEF80356F6}" type="sibTrans" cxnId="{29722BC1-4324-4B81-8C77-ED6D4B56FB40}">
      <dgm:prSet/>
      <dgm:spPr/>
      <dgm:t>
        <a:bodyPr/>
        <a:lstStyle/>
        <a:p>
          <a:endParaRPr kumimoji="1" lang="ja-JP" altLang="en-US" sz="1200"/>
        </a:p>
      </dgm:t>
    </dgm:pt>
    <dgm:pt modelId="{075FD455-6F8F-4978-9472-1F65F6982792}">
      <dgm:prSet phldrT="[テキスト]" custT="1"/>
      <dgm:spPr/>
      <dgm:t>
        <a:bodyPr/>
        <a:lstStyle/>
        <a:p>
          <a:r>
            <a:rPr kumimoji="1" lang="ja-JP" altLang="en-US" sz="2000" dirty="0"/>
            <a:t>配置転換</a:t>
          </a:r>
        </a:p>
      </dgm:t>
    </dgm:pt>
    <dgm:pt modelId="{3E6388F2-FDCD-4D86-9D17-BE1C14B5B0BA}" type="parTrans" cxnId="{76CDE77E-89D9-493A-82AF-3DECCC7B7618}">
      <dgm:prSet/>
      <dgm:spPr/>
      <dgm:t>
        <a:bodyPr/>
        <a:lstStyle/>
        <a:p>
          <a:endParaRPr kumimoji="1" lang="ja-JP" altLang="en-US" sz="1200"/>
        </a:p>
      </dgm:t>
    </dgm:pt>
    <dgm:pt modelId="{6182288D-7521-4FBA-AE5E-7AE7E19816B4}" type="sibTrans" cxnId="{76CDE77E-89D9-493A-82AF-3DECCC7B7618}">
      <dgm:prSet/>
      <dgm:spPr/>
      <dgm:t>
        <a:bodyPr/>
        <a:lstStyle/>
        <a:p>
          <a:endParaRPr kumimoji="1" lang="ja-JP" altLang="en-US" sz="1200"/>
        </a:p>
      </dgm:t>
    </dgm:pt>
    <dgm:pt modelId="{BB4A9B11-BF96-4C94-AE4E-33FB4CD66E54}">
      <dgm:prSet phldrT="[テキスト]" custT="1"/>
      <dgm:spPr/>
      <dgm:t>
        <a:bodyPr/>
        <a:lstStyle/>
        <a:p>
          <a:r>
            <a:rPr kumimoji="1" lang="ja-JP" altLang="en-US" sz="2000" dirty="0"/>
            <a:t>退職勧奨</a:t>
          </a:r>
        </a:p>
      </dgm:t>
    </dgm:pt>
    <dgm:pt modelId="{FBE3B9E3-3734-4D73-BB74-691AE08B4856}" type="parTrans" cxnId="{E64A0FD2-664A-4B15-BA19-B15E24DBCA61}">
      <dgm:prSet/>
      <dgm:spPr/>
      <dgm:t>
        <a:bodyPr/>
        <a:lstStyle/>
        <a:p>
          <a:endParaRPr kumimoji="1" lang="ja-JP" altLang="en-US" sz="1200"/>
        </a:p>
      </dgm:t>
    </dgm:pt>
    <dgm:pt modelId="{080E14EC-D870-49A6-8DCF-54693BBF6A82}" type="sibTrans" cxnId="{E64A0FD2-664A-4B15-BA19-B15E24DBCA61}">
      <dgm:prSet/>
      <dgm:spPr/>
      <dgm:t>
        <a:bodyPr/>
        <a:lstStyle/>
        <a:p>
          <a:endParaRPr kumimoji="1" lang="ja-JP" altLang="en-US" sz="1200"/>
        </a:p>
      </dgm:t>
    </dgm:pt>
    <dgm:pt modelId="{B726ED14-16A3-4DA2-8E99-42152A51E1B8}">
      <dgm:prSet phldrT="[テキスト]" custT="1"/>
      <dgm:spPr/>
      <dgm:t>
        <a:bodyPr/>
        <a:lstStyle/>
        <a:p>
          <a:r>
            <a:rPr kumimoji="1" lang="ja-JP" altLang="en-US" sz="2000" dirty="0"/>
            <a:t>解雇</a:t>
          </a:r>
        </a:p>
      </dgm:t>
    </dgm:pt>
    <dgm:pt modelId="{18A1E7D0-99F7-424D-AAAC-A33E498052B1}" type="parTrans" cxnId="{2F42489C-6EDE-4A80-A5F5-37F28AACC0B4}">
      <dgm:prSet/>
      <dgm:spPr/>
      <dgm:t>
        <a:bodyPr/>
        <a:lstStyle/>
        <a:p>
          <a:endParaRPr kumimoji="1" lang="ja-JP" altLang="en-US" sz="1200"/>
        </a:p>
      </dgm:t>
    </dgm:pt>
    <dgm:pt modelId="{D1FD6B25-9D6A-4941-A855-BB97B746A92E}" type="sibTrans" cxnId="{2F42489C-6EDE-4A80-A5F5-37F28AACC0B4}">
      <dgm:prSet/>
      <dgm:spPr/>
      <dgm:t>
        <a:bodyPr/>
        <a:lstStyle/>
        <a:p>
          <a:endParaRPr kumimoji="1" lang="ja-JP" altLang="en-US" sz="1200"/>
        </a:p>
      </dgm:t>
    </dgm:pt>
    <dgm:pt modelId="{EF5FABF4-51DB-404A-8D3F-20991DCF148C}" type="pres">
      <dgm:prSet presAssocID="{89329843-070C-47D6-A05C-E5709B4AF0BA}" presName="Name0" presStyleCnt="0">
        <dgm:presLayoutVars>
          <dgm:dir/>
          <dgm:resizeHandles/>
        </dgm:presLayoutVars>
      </dgm:prSet>
      <dgm:spPr/>
    </dgm:pt>
    <dgm:pt modelId="{FCF540AC-FA62-4FEC-9F67-3DE34A1589BC}" type="pres">
      <dgm:prSet presAssocID="{8AFBB46D-F579-4901-8E77-DACB09EAE174}" presName="compNode" presStyleCnt="0"/>
      <dgm:spPr/>
    </dgm:pt>
    <dgm:pt modelId="{E1CC4474-2C26-43DC-B00D-AA79CF203B2A}" type="pres">
      <dgm:prSet presAssocID="{8AFBB46D-F579-4901-8E77-DACB09EAE174}" presName="dummyConnPt" presStyleCnt="0"/>
      <dgm:spPr/>
    </dgm:pt>
    <dgm:pt modelId="{FA2260BD-38F4-4F2D-A9B3-6C42701BA956}" type="pres">
      <dgm:prSet presAssocID="{8AFBB46D-F579-4901-8E77-DACB09EAE174}" presName="node" presStyleLbl="node1" presStyleIdx="0" presStyleCnt="6" custLinFactNeighborX="-21186">
        <dgm:presLayoutVars>
          <dgm:bulletEnabled val="1"/>
        </dgm:presLayoutVars>
      </dgm:prSet>
      <dgm:spPr/>
    </dgm:pt>
    <dgm:pt modelId="{B644A92D-3061-4047-8DD7-068D0F76B4E9}" type="pres">
      <dgm:prSet presAssocID="{1CE733EB-D0A7-4FF3-9FEF-AD5FBC6054AE}" presName="sibTrans" presStyleLbl="bgSibTrans2D1" presStyleIdx="0" presStyleCnt="5" custLinFactNeighborX="38693"/>
      <dgm:spPr/>
    </dgm:pt>
    <dgm:pt modelId="{55E69B37-5C5C-47A4-8B25-BBAEBAC173DB}" type="pres">
      <dgm:prSet presAssocID="{9713B78E-0783-42BD-976C-049F5A0256E2}" presName="compNode" presStyleCnt="0"/>
      <dgm:spPr/>
    </dgm:pt>
    <dgm:pt modelId="{4BF1E6E5-5582-4CBE-810D-DEB2E37DDB0E}" type="pres">
      <dgm:prSet presAssocID="{9713B78E-0783-42BD-976C-049F5A0256E2}" presName="dummyConnPt" presStyleCnt="0"/>
      <dgm:spPr/>
    </dgm:pt>
    <dgm:pt modelId="{41FF6D9D-6254-42FF-A4E1-A76DD79E37F8}" type="pres">
      <dgm:prSet presAssocID="{9713B78E-0783-42BD-976C-049F5A0256E2}" presName="node" presStyleLbl="node1" presStyleIdx="1" presStyleCnt="6" custLinFactNeighborX="-21186">
        <dgm:presLayoutVars>
          <dgm:bulletEnabled val="1"/>
        </dgm:presLayoutVars>
      </dgm:prSet>
      <dgm:spPr/>
    </dgm:pt>
    <dgm:pt modelId="{7505002A-E915-47A7-AC9F-438FFBD1B44A}" type="pres">
      <dgm:prSet presAssocID="{F5F6258C-566D-4698-93B5-43D515A2BD55}" presName="sibTrans" presStyleLbl="bgSibTrans2D1" presStyleIdx="1" presStyleCnt="5" custLinFactNeighborX="38693"/>
      <dgm:spPr/>
    </dgm:pt>
    <dgm:pt modelId="{9B221359-3D19-47FD-A1CB-99D96CB24C8A}" type="pres">
      <dgm:prSet presAssocID="{58263226-1368-40C1-AFF4-E7C2FB2A0088}" presName="compNode" presStyleCnt="0"/>
      <dgm:spPr/>
    </dgm:pt>
    <dgm:pt modelId="{51BC8054-C8A7-4C27-8403-708409648952}" type="pres">
      <dgm:prSet presAssocID="{58263226-1368-40C1-AFF4-E7C2FB2A0088}" presName="dummyConnPt" presStyleCnt="0"/>
      <dgm:spPr/>
    </dgm:pt>
    <dgm:pt modelId="{7A3E623A-38C5-4477-9E00-E549120AC845}" type="pres">
      <dgm:prSet presAssocID="{58263226-1368-40C1-AFF4-E7C2FB2A0088}" presName="node" presStyleLbl="node1" presStyleIdx="2" presStyleCnt="6" custLinFactNeighborX="-21186">
        <dgm:presLayoutVars>
          <dgm:bulletEnabled val="1"/>
        </dgm:presLayoutVars>
      </dgm:prSet>
      <dgm:spPr/>
    </dgm:pt>
    <dgm:pt modelId="{DE8C4EF6-B886-4352-8571-68687E7A2733}" type="pres">
      <dgm:prSet presAssocID="{EEBCE7ED-F0DD-497C-9AFD-5BDEF80356F6}" presName="sibTrans" presStyleLbl="bgSibTrans2D1" presStyleIdx="2" presStyleCnt="5" custAng="20360486" custLinFactY="81069" custLinFactNeighborX="15205" custLinFactNeighborY="100000"/>
      <dgm:spPr/>
    </dgm:pt>
    <dgm:pt modelId="{370A23A8-32F4-4D64-A26A-C42BD36B3873}" type="pres">
      <dgm:prSet presAssocID="{075FD455-6F8F-4978-9472-1F65F6982792}" presName="compNode" presStyleCnt="0"/>
      <dgm:spPr/>
    </dgm:pt>
    <dgm:pt modelId="{6DB5137C-5AF0-4F34-9A07-21DDBD1CA112}" type="pres">
      <dgm:prSet presAssocID="{075FD455-6F8F-4978-9472-1F65F6982792}" presName="dummyConnPt" presStyleCnt="0"/>
      <dgm:spPr/>
    </dgm:pt>
    <dgm:pt modelId="{9FD16051-C00A-4FDE-A4C1-EA2FB3D4A0CA}" type="pres">
      <dgm:prSet presAssocID="{075FD455-6F8F-4978-9472-1F65F6982792}" presName="node" presStyleLbl="node1" presStyleIdx="3" presStyleCnt="6" custLinFactY="-100000" custLinFactNeighborY="-152929">
        <dgm:presLayoutVars>
          <dgm:bulletEnabled val="1"/>
        </dgm:presLayoutVars>
      </dgm:prSet>
      <dgm:spPr/>
    </dgm:pt>
    <dgm:pt modelId="{28C3241B-7266-4353-93B9-489E8DCF8D97}" type="pres">
      <dgm:prSet presAssocID="{6182288D-7521-4FBA-AE5E-7AE7E19816B4}" presName="sibTrans" presStyleLbl="bgSibTrans2D1" presStyleIdx="3" presStyleCnt="5" custLinFactNeighborX="38680"/>
      <dgm:spPr/>
    </dgm:pt>
    <dgm:pt modelId="{B3817CFB-A065-4C41-A0D8-7DFCCBBC1048}" type="pres">
      <dgm:prSet presAssocID="{BB4A9B11-BF96-4C94-AE4E-33FB4CD66E54}" presName="compNode" presStyleCnt="0"/>
      <dgm:spPr/>
    </dgm:pt>
    <dgm:pt modelId="{84717762-4385-48C6-8B66-9DF9C7D8EA55}" type="pres">
      <dgm:prSet presAssocID="{BB4A9B11-BF96-4C94-AE4E-33FB4CD66E54}" presName="dummyConnPt" presStyleCnt="0"/>
      <dgm:spPr/>
    </dgm:pt>
    <dgm:pt modelId="{A2D95069-8E6D-40BC-9142-B6613D336EC8}" type="pres">
      <dgm:prSet presAssocID="{BB4A9B11-BF96-4C94-AE4E-33FB4CD66E54}" presName="node" presStyleLbl="node1" presStyleIdx="4" presStyleCnt="6">
        <dgm:presLayoutVars>
          <dgm:bulletEnabled val="1"/>
        </dgm:presLayoutVars>
      </dgm:prSet>
      <dgm:spPr/>
    </dgm:pt>
    <dgm:pt modelId="{73CCFD61-72D0-464E-8FCD-3F7E3645E86C}" type="pres">
      <dgm:prSet presAssocID="{080E14EC-D870-49A6-8DCF-54693BBF6A82}" presName="sibTrans" presStyleLbl="bgSibTrans2D1" presStyleIdx="4" presStyleCnt="5" custLinFactNeighborX="38680"/>
      <dgm:spPr/>
    </dgm:pt>
    <dgm:pt modelId="{587A6720-10BF-4553-ABD7-7C15570D4677}" type="pres">
      <dgm:prSet presAssocID="{B726ED14-16A3-4DA2-8E99-42152A51E1B8}" presName="compNode" presStyleCnt="0"/>
      <dgm:spPr/>
    </dgm:pt>
    <dgm:pt modelId="{DC894FD4-6A9C-4E83-A94D-F08DA5FDC2A8}" type="pres">
      <dgm:prSet presAssocID="{B726ED14-16A3-4DA2-8E99-42152A51E1B8}" presName="dummyConnPt" presStyleCnt="0"/>
      <dgm:spPr/>
    </dgm:pt>
    <dgm:pt modelId="{BDA1F520-1D16-4A4B-A74C-A77301DF8A55}" type="pres">
      <dgm:prSet presAssocID="{B726ED14-16A3-4DA2-8E99-42152A51E1B8}" presName="node" presStyleLbl="node1" presStyleIdx="5" presStyleCnt="6" custLinFactY="100000" custLinFactNeighborX="37" custLinFactNeighborY="150043">
        <dgm:presLayoutVars>
          <dgm:bulletEnabled val="1"/>
        </dgm:presLayoutVars>
      </dgm:prSet>
      <dgm:spPr/>
    </dgm:pt>
  </dgm:ptLst>
  <dgm:cxnLst>
    <dgm:cxn modelId="{E73A8C01-A302-4FF9-B0C0-A3DA519B27A2}" type="presOf" srcId="{BB4A9B11-BF96-4C94-AE4E-33FB4CD66E54}" destId="{A2D95069-8E6D-40BC-9142-B6613D336EC8}" srcOrd="0" destOrd="0" presId="urn:microsoft.com/office/officeart/2005/8/layout/bProcess4"/>
    <dgm:cxn modelId="{CFCCC01F-5409-4B36-A9E9-97913717A583}" type="presOf" srcId="{EEBCE7ED-F0DD-497C-9AFD-5BDEF80356F6}" destId="{DE8C4EF6-B886-4352-8571-68687E7A2733}" srcOrd="0" destOrd="0" presId="urn:microsoft.com/office/officeart/2005/8/layout/bProcess4"/>
    <dgm:cxn modelId="{C15F5924-12E1-4780-9FE2-366030A5F95B}" type="presOf" srcId="{89329843-070C-47D6-A05C-E5709B4AF0BA}" destId="{EF5FABF4-51DB-404A-8D3F-20991DCF148C}" srcOrd="0" destOrd="0" presId="urn:microsoft.com/office/officeart/2005/8/layout/bProcess4"/>
    <dgm:cxn modelId="{7CDFDC2F-3F52-4BF7-ADB0-DC680E5B6A89}" srcId="{89329843-070C-47D6-A05C-E5709B4AF0BA}" destId="{8AFBB46D-F579-4901-8E77-DACB09EAE174}" srcOrd="0" destOrd="0" parTransId="{664E8546-4F02-48AC-BB35-5B852002E272}" sibTransId="{1CE733EB-D0A7-4FF3-9FEF-AD5FBC6054AE}"/>
    <dgm:cxn modelId="{AA81B35C-6809-424F-846F-CE5436193F5E}" type="presOf" srcId="{1CE733EB-D0A7-4FF3-9FEF-AD5FBC6054AE}" destId="{B644A92D-3061-4047-8DD7-068D0F76B4E9}" srcOrd="0" destOrd="0" presId="urn:microsoft.com/office/officeart/2005/8/layout/bProcess4"/>
    <dgm:cxn modelId="{C5628D61-35FA-4DD9-B35C-C02D8D99FF50}" type="presOf" srcId="{F5F6258C-566D-4698-93B5-43D515A2BD55}" destId="{7505002A-E915-47A7-AC9F-438FFBD1B44A}" srcOrd="0" destOrd="0" presId="urn:microsoft.com/office/officeart/2005/8/layout/bProcess4"/>
    <dgm:cxn modelId="{0A76EB68-288B-441C-9B21-AF51B969B660}" type="presOf" srcId="{075FD455-6F8F-4978-9472-1F65F6982792}" destId="{9FD16051-C00A-4FDE-A4C1-EA2FB3D4A0CA}" srcOrd="0" destOrd="0" presId="urn:microsoft.com/office/officeart/2005/8/layout/bProcess4"/>
    <dgm:cxn modelId="{5AE70D4D-4E49-43F7-9E8F-1D47E7AD4B01}" type="presOf" srcId="{58263226-1368-40C1-AFF4-E7C2FB2A0088}" destId="{7A3E623A-38C5-4477-9E00-E549120AC845}" srcOrd="0" destOrd="0" presId="urn:microsoft.com/office/officeart/2005/8/layout/bProcess4"/>
    <dgm:cxn modelId="{0860524E-2B76-4DB0-A808-C306413C0592}" type="presOf" srcId="{B726ED14-16A3-4DA2-8E99-42152A51E1B8}" destId="{BDA1F520-1D16-4A4B-A74C-A77301DF8A55}" srcOrd="0" destOrd="0" presId="urn:microsoft.com/office/officeart/2005/8/layout/bProcess4"/>
    <dgm:cxn modelId="{86AE8F58-184B-4272-AC1B-2857FC6295F6}" type="presOf" srcId="{6182288D-7521-4FBA-AE5E-7AE7E19816B4}" destId="{28C3241B-7266-4353-93B9-489E8DCF8D97}" srcOrd="0" destOrd="0" presId="urn:microsoft.com/office/officeart/2005/8/layout/bProcess4"/>
    <dgm:cxn modelId="{F4E89A58-C05C-4CEF-AF1D-21E06DFCBAF8}" srcId="{89329843-070C-47D6-A05C-E5709B4AF0BA}" destId="{9713B78E-0783-42BD-976C-049F5A0256E2}" srcOrd="1" destOrd="0" parTransId="{5344327B-FAAE-4ACC-9ADE-6E506F4A70AF}" sibTransId="{F5F6258C-566D-4698-93B5-43D515A2BD55}"/>
    <dgm:cxn modelId="{76CDE77E-89D9-493A-82AF-3DECCC7B7618}" srcId="{89329843-070C-47D6-A05C-E5709B4AF0BA}" destId="{075FD455-6F8F-4978-9472-1F65F6982792}" srcOrd="3" destOrd="0" parTransId="{3E6388F2-FDCD-4D86-9D17-BE1C14B5B0BA}" sibTransId="{6182288D-7521-4FBA-AE5E-7AE7E19816B4}"/>
    <dgm:cxn modelId="{2F42489C-6EDE-4A80-A5F5-37F28AACC0B4}" srcId="{89329843-070C-47D6-A05C-E5709B4AF0BA}" destId="{B726ED14-16A3-4DA2-8E99-42152A51E1B8}" srcOrd="5" destOrd="0" parTransId="{18A1E7D0-99F7-424D-AAAC-A33E498052B1}" sibTransId="{D1FD6B25-9D6A-4941-A855-BB97B746A92E}"/>
    <dgm:cxn modelId="{407D4BBD-AAF1-422F-B5C4-499FE476BF05}" type="presOf" srcId="{9713B78E-0783-42BD-976C-049F5A0256E2}" destId="{41FF6D9D-6254-42FF-A4E1-A76DD79E37F8}" srcOrd="0" destOrd="0" presId="urn:microsoft.com/office/officeart/2005/8/layout/bProcess4"/>
    <dgm:cxn modelId="{29722BC1-4324-4B81-8C77-ED6D4B56FB40}" srcId="{89329843-070C-47D6-A05C-E5709B4AF0BA}" destId="{58263226-1368-40C1-AFF4-E7C2FB2A0088}" srcOrd="2" destOrd="0" parTransId="{020233E4-787A-4993-B1E5-070E985A3398}" sibTransId="{EEBCE7ED-F0DD-497C-9AFD-5BDEF80356F6}"/>
    <dgm:cxn modelId="{0C81ADCE-D6D9-4052-9081-346062C99A2B}" type="presOf" srcId="{8AFBB46D-F579-4901-8E77-DACB09EAE174}" destId="{FA2260BD-38F4-4F2D-A9B3-6C42701BA956}" srcOrd="0" destOrd="0" presId="urn:microsoft.com/office/officeart/2005/8/layout/bProcess4"/>
    <dgm:cxn modelId="{E64A0FD2-664A-4B15-BA19-B15E24DBCA61}" srcId="{89329843-070C-47D6-A05C-E5709B4AF0BA}" destId="{BB4A9B11-BF96-4C94-AE4E-33FB4CD66E54}" srcOrd="4" destOrd="0" parTransId="{FBE3B9E3-3734-4D73-BB74-691AE08B4856}" sibTransId="{080E14EC-D870-49A6-8DCF-54693BBF6A82}"/>
    <dgm:cxn modelId="{8A0481D7-CC9B-4C96-83D6-42C436FDBCFC}" type="presOf" srcId="{080E14EC-D870-49A6-8DCF-54693BBF6A82}" destId="{73CCFD61-72D0-464E-8FCD-3F7E3645E86C}" srcOrd="0" destOrd="0" presId="urn:microsoft.com/office/officeart/2005/8/layout/bProcess4"/>
    <dgm:cxn modelId="{BD25772E-71CB-4110-B701-9072D84C684C}" type="presParOf" srcId="{EF5FABF4-51DB-404A-8D3F-20991DCF148C}" destId="{FCF540AC-FA62-4FEC-9F67-3DE34A1589BC}" srcOrd="0" destOrd="0" presId="urn:microsoft.com/office/officeart/2005/8/layout/bProcess4"/>
    <dgm:cxn modelId="{FF7B4186-C256-4284-9AA4-E3AD2A78AF36}" type="presParOf" srcId="{FCF540AC-FA62-4FEC-9F67-3DE34A1589BC}" destId="{E1CC4474-2C26-43DC-B00D-AA79CF203B2A}" srcOrd="0" destOrd="0" presId="urn:microsoft.com/office/officeart/2005/8/layout/bProcess4"/>
    <dgm:cxn modelId="{C14D718F-4513-41B0-AA32-A0B9C6684247}" type="presParOf" srcId="{FCF540AC-FA62-4FEC-9F67-3DE34A1589BC}" destId="{FA2260BD-38F4-4F2D-A9B3-6C42701BA956}" srcOrd="1" destOrd="0" presId="urn:microsoft.com/office/officeart/2005/8/layout/bProcess4"/>
    <dgm:cxn modelId="{0C31CF2E-567C-4570-A49E-79A4DBE60193}" type="presParOf" srcId="{EF5FABF4-51DB-404A-8D3F-20991DCF148C}" destId="{B644A92D-3061-4047-8DD7-068D0F76B4E9}" srcOrd="1" destOrd="0" presId="urn:microsoft.com/office/officeart/2005/8/layout/bProcess4"/>
    <dgm:cxn modelId="{CB689CD0-46AF-4E5D-A18F-443B3205E9F8}" type="presParOf" srcId="{EF5FABF4-51DB-404A-8D3F-20991DCF148C}" destId="{55E69B37-5C5C-47A4-8B25-BBAEBAC173DB}" srcOrd="2" destOrd="0" presId="urn:microsoft.com/office/officeart/2005/8/layout/bProcess4"/>
    <dgm:cxn modelId="{881DEDCC-7397-4DDA-9578-D3B3D9CFE812}" type="presParOf" srcId="{55E69B37-5C5C-47A4-8B25-BBAEBAC173DB}" destId="{4BF1E6E5-5582-4CBE-810D-DEB2E37DDB0E}" srcOrd="0" destOrd="0" presId="urn:microsoft.com/office/officeart/2005/8/layout/bProcess4"/>
    <dgm:cxn modelId="{BBCDE2FC-4798-4B65-A0E2-5062EF69CD5A}" type="presParOf" srcId="{55E69B37-5C5C-47A4-8B25-BBAEBAC173DB}" destId="{41FF6D9D-6254-42FF-A4E1-A76DD79E37F8}" srcOrd="1" destOrd="0" presId="urn:microsoft.com/office/officeart/2005/8/layout/bProcess4"/>
    <dgm:cxn modelId="{9B357907-6AEF-46A8-82A1-F0441901B050}" type="presParOf" srcId="{EF5FABF4-51DB-404A-8D3F-20991DCF148C}" destId="{7505002A-E915-47A7-AC9F-438FFBD1B44A}" srcOrd="3" destOrd="0" presId="urn:microsoft.com/office/officeart/2005/8/layout/bProcess4"/>
    <dgm:cxn modelId="{55A4F250-68A5-4B2B-B5B2-7CFC10AB4F71}" type="presParOf" srcId="{EF5FABF4-51DB-404A-8D3F-20991DCF148C}" destId="{9B221359-3D19-47FD-A1CB-99D96CB24C8A}" srcOrd="4" destOrd="0" presId="urn:microsoft.com/office/officeart/2005/8/layout/bProcess4"/>
    <dgm:cxn modelId="{0A237B89-2DE2-4E89-A284-71F6A23B9DBF}" type="presParOf" srcId="{9B221359-3D19-47FD-A1CB-99D96CB24C8A}" destId="{51BC8054-C8A7-4C27-8403-708409648952}" srcOrd="0" destOrd="0" presId="urn:microsoft.com/office/officeart/2005/8/layout/bProcess4"/>
    <dgm:cxn modelId="{1D70DA9A-EFCA-482C-8E39-440FB20198F6}" type="presParOf" srcId="{9B221359-3D19-47FD-A1CB-99D96CB24C8A}" destId="{7A3E623A-38C5-4477-9E00-E549120AC845}" srcOrd="1" destOrd="0" presId="urn:microsoft.com/office/officeart/2005/8/layout/bProcess4"/>
    <dgm:cxn modelId="{CC15CD08-9871-42C7-9B46-1661DB90C804}" type="presParOf" srcId="{EF5FABF4-51DB-404A-8D3F-20991DCF148C}" destId="{DE8C4EF6-B886-4352-8571-68687E7A2733}" srcOrd="5" destOrd="0" presId="urn:microsoft.com/office/officeart/2005/8/layout/bProcess4"/>
    <dgm:cxn modelId="{92E7E6DC-BBCF-4FAC-8DE8-9A2E6E0C6E6B}" type="presParOf" srcId="{EF5FABF4-51DB-404A-8D3F-20991DCF148C}" destId="{370A23A8-32F4-4D64-A26A-C42BD36B3873}" srcOrd="6" destOrd="0" presId="urn:microsoft.com/office/officeart/2005/8/layout/bProcess4"/>
    <dgm:cxn modelId="{9A32EAB5-4792-4535-881E-F278E2EC4F18}" type="presParOf" srcId="{370A23A8-32F4-4D64-A26A-C42BD36B3873}" destId="{6DB5137C-5AF0-4F34-9A07-21DDBD1CA112}" srcOrd="0" destOrd="0" presId="urn:microsoft.com/office/officeart/2005/8/layout/bProcess4"/>
    <dgm:cxn modelId="{6E543E51-36C2-4077-B4C3-97D8D989A034}" type="presParOf" srcId="{370A23A8-32F4-4D64-A26A-C42BD36B3873}" destId="{9FD16051-C00A-4FDE-A4C1-EA2FB3D4A0CA}" srcOrd="1" destOrd="0" presId="urn:microsoft.com/office/officeart/2005/8/layout/bProcess4"/>
    <dgm:cxn modelId="{6E094CA2-E9DB-4FD8-AD93-23E464E3E5E0}" type="presParOf" srcId="{EF5FABF4-51DB-404A-8D3F-20991DCF148C}" destId="{28C3241B-7266-4353-93B9-489E8DCF8D97}" srcOrd="7" destOrd="0" presId="urn:microsoft.com/office/officeart/2005/8/layout/bProcess4"/>
    <dgm:cxn modelId="{1C571C1D-5E60-478F-9E50-412751129950}" type="presParOf" srcId="{EF5FABF4-51DB-404A-8D3F-20991DCF148C}" destId="{B3817CFB-A065-4C41-A0D8-7DFCCBBC1048}" srcOrd="8" destOrd="0" presId="urn:microsoft.com/office/officeart/2005/8/layout/bProcess4"/>
    <dgm:cxn modelId="{B15D553B-D85A-4359-B06C-7D04B3AF84E9}" type="presParOf" srcId="{B3817CFB-A065-4C41-A0D8-7DFCCBBC1048}" destId="{84717762-4385-48C6-8B66-9DF9C7D8EA55}" srcOrd="0" destOrd="0" presId="urn:microsoft.com/office/officeart/2005/8/layout/bProcess4"/>
    <dgm:cxn modelId="{B1C4F7DE-95DE-4131-B3FD-3A14CE317147}" type="presParOf" srcId="{B3817CFB-A065-4C41-A0D8-7DFCCBBC1048}" destId="{A2D95069-8E6D-40BC-9142-B6613D336EC8}" srcOrd="1" destOrd="0" presId="urn:microsoft.com/office/officeart/2005/8/layout/bProcess4"/>
    <dgm:cxn modelId="{ADC55DE0-1AC3-4025-9A84-342CAF1DD330}" type="presParOf" srcId="{EF5FABF4-51DB-404A-8D3F-20991DCF148C}" destId="{73CCFD61-72D0-464E-8FCD-3F7E3645E86C}" srcOrd="9" destOrd="0" presId="urn:microsoft.com/office/officeart/2005/8/layout/bProcess4"/>
    <dgm:cxn modelId="{6E6D5046-FC4C-4067-9B41-706E16FA7E3E}" type="presParOf" srcId="{EF5FABF4-51DB-404A-8D3F-20991DCF148C}" destId="{587A6720-10BF-4553-ABD7-7C15570D4677}" srcOrd="10" destOrd="0" presId="urn:microsoft.com/office/officeart/2005/8/layout/bProcess4"/>
    <dgm:cxn modelId="{776F6491-8E24-46E4-950A-F60863AFA1E1}" type="presParOf" srcId="{587A6720-10BF-4553-ABD7-7C15570D4677}" destId="{DC894FD4-6A9C-4E83-A94D-F08DA5FDC2A8}" srcOrd="0" destOrd="0" presId="urn:microsoft.com/office/officeart/2005/8/layout/bProcess4"/>
    <dgm:cxn modelId="{33FC2748-1D06-4108-911D-DA79BB92A213}" type="presParOf" srcId="{587A6720-10BF-4553-ABD7-7C15570D4677}" destId="{BDA1F520-1D16-4A4B-A74C-A77301DF8A5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4A92D-3061-4047-8DD7-068D0F76B4E9}">
      <dsp:nvSpPr>
        <dsp:cNvPr id="0" name=""/>
        <dsp:cNvSpPr/>
      </dsp:nvSpPr>
      <dsp:spPr>
        <a:xfrm rot="5400000">
          <a:off x="993982" y="1056082"/>
          <a:ext cx="1643238" cy="198452"/>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2260BD-38F4-4F2D-A9B3-6C42701BA956}">
      <dsp:nvSpPr>
        <dsp:cNvPr id="0" name=""/>
        <dsp:cNvSpPr/>
      </dsp:nvSpPr>
      <dsp:spPr>
        <a:xfrm>
          <a:off x="733513" y="3431"/>
          <a:ext cx="2205023" cy="132301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実態把握</a:t>
          </a:r>
        </a:p>
      </dsp:txBody>
      <dsp:txXfrm>
        <a:off x="772263" y="42181"/>
        <a:ext cx="2127523" cy="1245513"/>
      </dsp:txXfrm>
    </dsp:sp>
    <dsp:sp modelId="{7505002A-E915-47A7-AC9F-438FFBD1B44A}">
      <dsp:nvSpPr>
        <dsp:cNvPr id="0" name=""/>
        <dsp:cNvSpPr/>
      </dsp:nvSpPr>
      <dsp:spPr>
        <a:xfrm rot="5400000">
          <a:off x="993982" y="2709849"/>
          <a:ext cx="1643238" cy="198452"/>
        </a:xfrm>
        <a:prstGeom prst="rect">
          <a:avLst/>
        </a:prstGeom>
        <a:solidFill>
          <a:schemeClr val="accent3">
            <a:hueOff val="677650"/>
            <a:satOff val="25000"/>
            <a:lumOff val="-36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FF6D9D-6254-42FF-A4E1-A76DD79E37F8}">
      <dsp:nvSpPr>
        <dsp:cNvPr id="0" name=""/>
        <dsp:cNvSpPr/>
      </dsp:nvSpPr>
      <dsp:spPr>
        <a:xfrm>
          <a:off x="733513" y="1657199"/>
          <a:ext cx="2205023" cy="1323013"/>
        </a:xfrm>
        <a:prstGeom prst="roundRect">
          <a:avLst>
            <a:gd name="adj" fmla="val 10000"/>
          </a:avLst>
        </a:prstGeom>
        <a:solidFill>
          <a:schemeClr val="accent3">
            <a:hueOff val="542120"/>
            <a:satOff val="20000"/>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注意指導</a:t>
          </a:r>
        </a:p>
      </dsp:txBody>
      <dsp:txXfrm>
        <a:off x="772263" y="1695949"/>
        <a:ext cx="2127523" cy="1245513"/>
      </dsp:txXfrm>
    </dsp:sp>
    <dsp:sp modelId="{DE8C4EF6-B886-4352-8571-68687E7A2733}">
      <dsp:nvSpPr>
        <dsp:cNvPr id="0" name=""/>
        <dsp:cNvSpPr/>
      </dsp:nvSpPr>
      <dsp:spPr>
        <a:xfrm rot="17706081">
          <a:off x="1233668" y="2243217"/>
          <a:ext cx="4738225" cy="198452"/>
        </a:xfrm>
        <a:prstGeom prst="rect">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3E623A-38C5-4477-9E00-E549120AC845}">
      <dsp:nvSpPr>
        <dsp:cNvPr id="0" name=""/>
        <dsp:cNvSpPr/>
      </dsp:nvSpPr>
      <dsp:spPr>
        <a:xfrm>
          <a:off x="733513" y="3310966"/>
          <a:ext cx="2205023" cy="1323013"/>
        </a:xfrm>
        <a:prstGeom prst="roundRect">
          <a:avLst>
            <a:gd name="adj" fmla="val 10000"/>
          </a:avLst>
        </a:prstGeom>
        <a:solidFill>
          <a:schemeClr val="accent3">
            <a:hueOff val="1084240"/>
            <a:satOff val="40000"/>
            <a:lumOff val="-5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err="1"/>
            <a:t>けん</a:t>
          </a:r>
          <a:r>
            <a:rPr kumimoji="1" lang="ja-JP" altLang="en-US" sz="2000" kern="1200" dirty="0"/>
            <a:t>責・戒告</a:t>
          </a:r>
        </a:p>
      </dsp:txBody>
      <dsp:txXfrm>
        <a:off x="772263" y="3349716"/>
        <a:ext cx="2127523" cy="1245513"/>
      </dsp:txXfrm>
    </dsp:sp>
    <dsp:sp modelId="{28C3241B-7266-4353-93B9-489E8DCF8D97}">
      <dsp:nvSpPr>
        <dsp:cNvPr id="0" name=""/>
        <dsp:cNvSpPr/>
      </dsp:nvSpPr>
      <dsp:spPr>
        <a:xfrm rot="5400000">
          <a:off x="4393217" y="1054366"/>
          <a:ext cx="1646669" cy="198452"/>
        </a:xfrm>
        <a:prstGeom prst="rect">
          <a:avLst/>
        </a:prstGeom>
        <a:solidFill>
          <a:schemeClr val="accent3">
            <a:hueOff val="2032949"/>
            <a:satOff val="75000"/>
            <a:lumOff val="-1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D16051-C00A-4FDE-A4C1-EA2FB3D4A0CA}">
      <dsp:nvSpPr>
        <dsp:cNvPr id="0" name=""/>
        <dsp:cNvSpPr/>
      </dsp:nvSpPr>
      <dsp:spPr>
        <a:xfrm>
          <a:off x="4133350" y="0"/>
          <a:ext cx="2205023" cy="1323013"/>
        </a:xfrm>
        <a:prstGeom prst="roundRect">
          <a:avLst>
            <a:gd name="adj" fmla="val 10000"/>
          </a:avLst>
        </a:prstGeom>
        <a:solidFill>
          <a:schemeClr val="accent3">
            <a:hueOff val="1626359"/>
            <a:satOff val="60000"/>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配置転換</a:t>
          </a:r>
        </a:p>
      </dsp:txBody>
      <dsp:txXfrm>
        <a:off x="4172100" y="38750"/>
        <a:ext cx="2127523" cy="1245513"/>
      </dsp:txXfrm>
    </dsp:sp>
    <dsp:sp modelId="{73CCFD61-72D0-464E-8FCD-3F7E3645E86C}">
      <dsp:nvSpPr>
        <dsp:cNvPr id="0" name=""/>
        <dsp:cNvSpPr/>
      </dsp:nvSpPr>
      <dsp:spPr>
        <a:xfrm rot="5398294">
          <a:off x="4393949" y="2710134"/>
          <a:ext cx="1643807" cy="198452"/>
        </a:xfrm>
        <a:prstGeom prst="rect">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D95069-8E6D-40BC-9142-B6613D336EC8}">
      <dsp:nvSpPr>
        <dsp:cNvPr id="0" name=""/>
        <dsp:cNvSpPr/>
      </dsp:nvSpPr>
      <dsp:spPr>
        <a:xfrm>
          <a:off x="4133350" y="1657199"/>
          <a:ext cx="2205023" cy="1323013"/>
        </a:xfrm>
        <a:prstGeom prst="roundRect">
          <a:avLst>
            <a:gd name="adj" fmla="val 10000"/>
          </a:avLst>
        </a:prstGeom>
        <a:solidFill>
          <a:schemeClr val="accent3">
            <a:hueOff val="2168479"/>
            <a:satOff val="80000"/>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退職勧奨</a:t>
          </a:r>
        </a:p>
      </dsp:txBody>
      <dsp:txXfrm>
        <a:off x="4172100" y="1695949"/>
        <a:ext cx="2127523" cy="1245513"/>
      </dsp:txXfrm>
    </dsp:sp>
    <dsp:sp modelId="{BDA1F520-1D16-4A4B-A74C-A77301DF8A55}">
      <dsp:nvSpPr>
        <dsp:cNvPr id="0" name=""/>
        <dsp:cNvSpPr/>
      </dsp:nvSpPr>
      <dsp:spPr>
        <a:xfrm>
          <a:off x="4134166" y="3311535"/>
          <a:ext cx="2205023" cy="1323013"/>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kumimoji="1" lang="ja-JP" altLang="en-US" sz="2000" kern="1200" dirty="0"/>
            <a:t>解雇</a:t>
          </a:r>
        </a:p>
      </dsp:txBody>
      <dsp:txXfrm>
        <a:off x="4172916" y="3350285"/>
        <a:ext cx="2127523" cy="124551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8C1214D-FB18-4D51-812E-A12E7E7796CA}" type="slidenum">
              <a:rPr kumimoji="1" lang="ja-JP" altLang="en-US" smtClean="0"/>
              <a:t>‹#›</a:t>
            </a:fld>
            <a:endParaRPr kumimoji="1" lang="ja-JP" altLang="en-US"/>
          </a:p>
        </p:txBody>
      </p:sp>
    </p:spTree>
    <p:extLst>
      <p:ext uri="{BB962C8B-B14F-4D97-AF65-F5344CB8AC3E}">
        <p14:creationId xmlns:p14="http://schemas.microsoft.com/office/powerpoint/2010/main" val="455952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2B37D2C-BDE8-4ED0-8254-71AA2D383074}" type="datetimeFigureOut">
              <a:rPr kumimoji="1" lang="ja-JP" altLang="en-US" smtClean="0"/>
              <a:t>2023/9/13</a:t>
            </a:fld>
            <a:endParaRPr kumimoji="1" lang="ja-JP" altLang="en-US"/>
          </a:p>
        </p:txBody>
      </p:sp>
      <p:sp>
        <p:nvSpPr>
          <p:cNvPr id="4" name="スライド イメージ プレースホルダー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A81D7A7-6BE5-4929-B706-CB271D6AE781}" type="slidenum">
              <a:rPr kumimoji="1" lang="ja-JP" altLang="en-US" smtClean="0"/>
              <a:t>‹#›</a:t>
            </a:fld>
            <a:endParaRPr kumimoji="1" lang="ja-JP" altLang="en-US"/>
          </a:p>
        </p:txBody>
      </p:sp>
    </p:spTree>
    <p:extLst>
      <p:ext uri="{BB962C8B-B14F-4D97-AF65-F5344CB8AC3E}">
        <p14:creationId xmlns:p14="http://schemas.microsoft.com/office/powerpoint/2010/main" val="3645887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2</a:t>
            </a:fld>
            <a:endParaRPr kumimoji="1" lang="ja-JP" altLang="en-US"/>
          </a:p>
        </p:txBody>
      </p:sp>
    </p:spTree>
    <p:extLst>
      <p:ext uri="{BB962C8B-B14F-4D97-AF65-F5344CB8AC3E}">
        <p14:creationId xmlns:p14="http://schemas.microsoft.com/office/powerpoint/2010/main" val="394314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17560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47316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8182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52</a:t>
            </a:fld>
            <a:endParaRPr kumimoji="1" lang="ja-JP" altLang="en-US"/>
          </a:p>
        </p:txBody>
      </p:sp>
    </p:spTree>
    <p:extLst>
      <p:ext uri="{BB962C8B-B14F-4D97-AF65-F5344CB8AC3E}">
        <p14:creationId xmlns:p14="http://schemas.microsoft.com/office/powerpoint/2010/main" val="340263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3</a:t>
            </a:fld>
            <a:endParaRPr kumimoji="1" lang="ja-JP" altLang="en-US"/>
          </a:p>
        </p:txBody>
      </p:sp>
    </p:spTree>
    <p:extLst>
      <p:ext uri="{BB962C8B-B14F-4D97-AF65-F5344CB8AC3E}">
        <p14:creationId xmlns:p14="http://schemas.microsoft.com/office/powerpoint/2010/main" val="195060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8</a:t>
            </a:fld>
            <a:endParaRPr kumimoji="1" lang="ja-JP" altLang="en-US"/>
          </a:p>
        </p:txBody>
      </p:sp>
    </p:spTree>
    <p:extLst>
      <p:ext uri="{BB962C8B-B14F-4D97-AF65-F5344CB8AC3E}">
        <p14:creationId xmlns:p14="http://schemas.microsoft.com/office/powerpoint/2010/main" val="4224108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27</a:t>
            </a:fld>
            <a:endParaRPr kumimoji="1" lang="ja-JP" altLang="en-US"/>
          </a:p>
        </p:txBody>
      </p:sp>
    </p:spTree>
    <p:extLst>
      <p:ext uri="{BB962C8B-B14F-4D97-AF65-F5344CB8AC3E}">
        <p14:creationId xmlns:p14="http://schemas.microsoft.com/office/powerpoint/2010/main" val="2389338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37</a:t>
            </a:fld>
            <a:endParaRPr kumimoji="1" lang="ja-JP" altLang="en-US"/>
          </a:p>
        </p:txBody>
      </p:sp>
    </p:spTree>
    <p:extLst>
      <p:ext uri="{BB962C8B-B14F-4D97-AF65-F5344CB8AC3E}">
        <p14:creationId xmlns:p14="http://schemas.microsoft.com/office/powerpoint/2010/main" val="321216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DE23C6-D456-490F-9EE0-65D3AB6FC229}" type="slidenum">
              <a:rPr kumimoji="1" lang="ja-JP" altLang="en-US" smtClean="0"/>
              <a:t>44</a:t>
            </a:fld>
            <a:endParaRPr kumimoji="1" lang="ja-JP" altLang="en-US"/>
          </a:p>
        </p:txBody>
      </p:sp>
    </p:spTree>
    <p:extLst>
      <p:ext uri="{BB962C8B-B14F-4D97-AF65-F5344CB8AC3E}">
        <p14:creationId xmlns:p14="http://schemas.microsoft.com/office/powerpoint/2010/main" val="2445117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1496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9436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
        <p:cNvGrpSpPr/>
        <p:nvPr/>
      </p:nvGrpSpPr>
      <p:grpSpPr>
        <a:xfrm>
          <a:off x="0" y="0"/>
          <a:ext cx="0" cy="0"/>
          <a:chOff x="0" y="0"/>
          <a:chExt cx="0" cy="0"/>
        </a:xfrm>
      </p:grpSpPr>
      <p:sp>
        <p:nvSpPr>
          <p:cNvPr id="24" name="Google Shape;24;g2582100d0af_0_119:notes"/>
          <p:cNvSpPr>
            <a:spLocks noGrp="1" noRot="1" noChangeAspect="1"/>
          </p:cNvSpPr>
          <p:nvPr>
            <p:ph type="sldImg" idx="2"/>
          </p:nvPr>
        </p:nvSpPr>
        <p:spPr>
          <a:xfrm>
            <a:off x="1004888" y="685800"/>
            <a:ext cx="484822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 name="Google Shape;25;g2582100d0af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09680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36477" y="1237197"/>
            <a:ext cx="8018860" cy="2631887"/>
          </a:xfrm>
        </p:spPr>
        <p:txBody>
          <a:bodyPr anchor="b"/>
          <a:lstStyle>
            <a:lvl1pPr algn="ctr">
              <a:defRPr sz="5262"/>
            </a:lvl1pPr>
          </a:lstStyle>
          <a:p>
            <a:r>
              <a:rPr kumimoji="1" lang="ja-JP" altLang="en-US"/>
              <a:t>マスター タイトルの書式設定</a:t>
            </a:r>
          </a:p>
        </p:txBody>
      </p:sp>
      <p:sp>
        <p:nvSpPr>
          <p:cNvPr id="3" name="サブタイトル 2"/>
          <p:cNvSpPr>
            <a:spLocks noGrp="1"/>
          </p:cNvSpPr>
          <p:nvPr>
            <p:ph type="subTitle" idx="1"/>
          </p:nvPr>
        </p:nvSpPr>
        <p:spPr>
          <a:xfrm>
            <a:off x="1336477" y="3970580"/>
            <a:ext cx="8018860" cy="1825171"/>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51862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168314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651329" y="402483"/>
            <a:ext cx="2305422" cy="64064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35062" y="402483"/>
            <a:ext cx="6782619"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1784146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7" name="タイトル プレースホルダ 1"/>
          <p:cNvSpPr txBox="1">
            <a:spLocks/>
          </p:cNvSpPr>
          <p:nvPr userDrawn="1"/>
        </p:nvSpPr>
        <p:spPr>
          <a:xfrm>
            <a:off x="1189224" y="0"/>
            <a:ext cx="9502590" cy="611872"/>
          </a:xfrm>
          <a:prstGeom prst="rect">
            <a:avLst/>
          </a:prstGeom>
          <a:solidFill>
            <a:schemeClr val="tx1"/>
          </a:solidFill>
          <a:ln w="28575">
            <a:noFill/>
          </a:ln>
        </p:spPr>
        <p:txBody>
          <a:bodyPr vert="horz" lIns="102110" tIns="51054" rIns="102110" bIns="51054" rtlCol="0" anchor="ctr">
            <a:normAutofit fontScale="77500" lnSpcReduction="20000"/>
          </a:bodyPr>
          <a:lstStyle/>
          <a:p>
            <a:pPr algn="ctr">
              <a:spcBef>
                <a:spcPct val="0"/>
              </a:spcBef>
            </a:pPr>
            <a:endParaRPr lang="ja-JP" altLang="en-US" sz="4895" dirty="0">
              <a:latin typeface="メイリオ" pitchFamily="50" charset="-128"/>
              <a:ea typeface="メイリオ" pitchFamily="50" charset="-128"/>
              <a:cs typeface="メイリオ" pitchFamily="50" charset="-128"/>
            </a:endParaRPr>
          </a:p>
        </p:txBody>
      </p:sp>
      <p:sp>
        <p:nvSpPr>
          <p:cNvPr id="8" name="ホームベース 7"/>
          <p:cNvSpPr/>
          <p:nvPr userDrawn="1"/>
        </p:nvSpPr>
        <p:spPr>
          <a:xfrm>
            <a:off x="1" y="-1"/>
            <a:ext cx="1601490" cy="611872"/>
          </a:xfrm>
          <a:prstGeom prst="homePlate">
            <a:avLst/>
          </a:prstGeom>
          <a:solidFill>
            <a:srgbClr val="4D7EBC"/>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02110" tIns="51054" rIns="102110" bIns="51054" rtlCol="0" anchor="ctr"/>
          <a:lstStyle/>
          <a:p>
            <a:pPr algn="ctr"/>
            <a:endParaRPr kumimoji="1" lang="ja-JP" altLang="en-US" sz="1888" dirty="0">
              <a:latin typeface="メイリオ" pitchFamily="50" charset="-128"/>
              <a:ea typeface="メイリオ" pitchFamily="50" charset="-128"/>
              <a:cs typeface="メイリオ" pitchFamily="50" charset="-128"/>
            </a:endParaRPr>
          </a:p>
        </p:txBody>
      </p:sp>
      <p:sp>
        <p:nvSpPr>
          <p:cNvPr id="4" name="Slide Number Placeholder 5"/>
          <p:cNvSpPr>
            <a:spLocks noGrp="1"/>
          </p:cNvSpPr>
          <p:nvPr>
            <p:ph type="sldNum" sz="quarter" idx="4"/>
          </p:nvPr>
        </p:nvSpPr>
        <p:spPr>
          <a:xfrm>
            <a:off x="8273938" y="7236221"/>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1202596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64462" y="654077"/>
            <a:ext cx="9962890" cy="841728"/>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1pPr>
            <a:lvl2pPr lvl="1"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2pPr>
            <a:lvl3pPr lvl="2"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3pPr>
            <a:lvl4pPr lvl="3"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4pPr>
            <a:lvl5pPr lvl="4"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5pPr>
            <a:lvl6pPr lvl="5"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6pPr>
            <a:lvl7pPr lvl="6"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7pPr>
            <a:lvl8pPr lvl="7"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8pPr>
            <a:lvl9pPr lvl="8"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9pPr>
          </a:lstStyle>
          <a:p>
            <a:endParaRPr/>
          </a:p>
        </p:txBody>
      </p:sp>
      <p:sp>
        <p:nvSpPr>
          <p:cNvPr id="11" name="Google Shape;11;p2"/>
          <p:cNvSpPr txBox="1">
            <a:spLocks noGrp="1"/>
          </p:cNvSpPr>
          <p:nvPr>
            <p:ph type="sldNum" idx="12"/>
          </p:nvPr>
        </p:nvSpPr>
        <p:spPr>
          <a:xfrm>
            <a:off x="10005198" y="6981108"/>
            <a:ext cx="641579" cy="57849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03987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64462" y="654077"/>
            <a:ext cx="9962890" cy="841728"/>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1pPr>
            <a:lvl2pPr lvl="1"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2pPr>
            <a:lvl3pPr lvl="2"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3pPr>
            <a:lvl4pPr lvl="3"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4pPr>
            <a:lvl5pPr lvl="4"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5pPr>
            <a:lvl6pPr lvl="5"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6pPr>
            <a:lvl7pPr lvl="6"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7pPr>
            <a:lvl8pPr lvl="7"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8pPr>
            <a:lvl9pPr lvl="8" rtl="0">
              <a:spcBef>
                <a:spcPts val="0"/>
              </a:spcBef>
              <a:spcAft>
                <a:spcPts val="0"/>
              </a:spcAft>
              <a:buClr>
                <a:schemeClr val="dk1"/>
              </a:buClr>
              <a:buSzPts val="2800"/>
              <a:buFont typeface="M PLUS 1p Light"/>
              <a:buNone/>
              <a:defRPr sz="3274">
                <a:solidFill>
                  <a:schemeClr val="dk1"/>
                </a:solidFill>
                <a:latin typeface="M PLUS 1p Light"/>
                <a:ea typeface="M PLUS 1p Light"/>
                <a:cs typeface="M PLUS 1p Light"/>
                <a:sym typeface="M PLUS 1p Light"/>
              </a:defRPr>
            </a:lvl9pPr>
          </a:lstStyle>
          <a:p>
            <a:endParaRPr/>
          </a:p>
        </p:txBody>
      </p:sp>
      <p:sp>
        <p:nvSpPr>
          <p:cNvPr id="11" name="Google Shape;11;p2"/>
          <p:cNvSpPr txBox="1">
            <a:spLocks noGrp="1"/>
          </p:cNvSpPr>
          <p:nvPr>
            <p:ph type="sldNum" idx="12"/>
          </p:nvPr>
        </p:nvSpPr>
        <p:spPr>
          <a:xfrm>
            <a:off x="10005198" y="6981108"/>
            <a:ext cx="641579" cy="578495"/>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101716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タイトルとコンテンツ">
  <p:cSld name="2_タイトルとコンテンツ">
    <p:spTree>
      <p:nvGrpSpPr>
        <p:cNvPr id="1" name="Shape 18"/>
        <p:cNvGrpSpPr/>
        <p:nvPr/>
      </p:nvGrpSpPr>
      <p:grpSpPr>
        <a:xfrm>
          <a:off x="0" y="0"/>
          <a:ext cx="0" cy="0"/>
          <a:chOff x="0" y="0"/>
          <a:chExt cx="0" cy="0"/>
        </a:xfrm>
      </p:grpSpPr>
      <p:sp>
        <p:nvSpPr>
          <p:cNvPr id="19" name="Google Shape;19;p4"/>
          <p:cNvSpPr txBox="1"/>
          <p:nvPr/>
        </p:nvSpPr>
        <p:spPr>
          <a:xfrm>
            <a:off x="1189225" y="0"/>
            <a:ext cx="9502665" cy="612005"/>
          </a:xfrm>
          <a:prstGeom prst="rect">
            <a:avLst/>
          </a:prstGeom>
          <a:solidFill>
            <a:srgbClr val="073763"/>
          </a:solidFill>
          <a:ln>
            <a:noFill/>
          </a:ln>
        </p:spPr>
        <p:txBody>
          <a:bodyPr spcFirstLastPara="1" wrap="square" lIns="95149" tIns="47560" rIns="95149" bIns="47560" anchor="ctr" anchorCtr="0">
            <a:normAutofit fontScale="85000" lnSpcReduction="20000"/>
          </a:bodyPr>
          <a:lstStyle/>
          <a:p>
            <a:pPr marL="0" marR="0" lvl="0" indent="0" algn="ctr" rtl="0">
              <a:spcBef>
                <a:spcPts val="0"/>
              </a:spcBef>
              <a:spcAft>
                <a:spcPts val="0"/>
              </a:spcAft>
              <a:buNone/>
            </a:pPr>
            <a:endParaRPr sz="4560">
              <a:solidFill>
                <a:schemeClr val="dk1"/>
              </a:solidFill>
              <a:latin typeface="Meiryo"/>
              <a:ea typeface="Meiryo"/>
              <a:cs typeface="Meiryo"/>
              <a:sym typeface="Meiryo"/>
            </a:endParaRPr>
          </a:p>
        </p:txBody>
      </p:sp>
      <p:sp>
        <p:nvSpPr>
          <p:cNvPr id="20" name="Google Shape;20;p4"/>
          <p:cNvSpPr/>
          <p:nvPr/>
        </p:nvSpPr>
        <p:spPr>
          <a:xfrm>
            <a:off x="1" y="-1"/>
            <a:ext cx="1601316" cy="612005"/>
          </a:xfrm>
          <a:prstGeom prst="homePlate">
            <a:avLst>
              <a:gd name="adj" fmla="val 50000"/>
            </a:avLst>
          </a:prstGeom>
          <a:solidFill>
            <a:srgbClr val="CFE2F3"/>
          </a:solidFill>
          <a:ln>
            <a:noFill/>
          </a:ln>
        </p:spPr>
        <p:txBody>
          <a:bodyPr spcFirstLastPara="1" wrap="square" lIns="95149" tIns="47560" rIns="95149" bIns="47560" anchor="ctr" anchorCtr="0">
            <a:noAutofit/>
          </a:bodyPr>
          <a:lstStyle/>
          <a:p>
            <a:pPr marL="0" marR="0" lvl="0" indent="0" algn="ctr" rtl="0">
              <a:spcBef>
                <a:spcPts val="0"/>
              </a:spcBef>
              <a:spcAft>
                <a:spcPts val="0"/>
              </a:spcAft>
              <a:buNone/>
            </a:pPr>
            <a:endParaRPr sz="1754">
              <a:solidFill>
                <a:schemeClr val="lt1"/>
              </a:solidFill>
              <a:latin typeface="Meiryo"/>
              <a:ea typeface="Meiryo"/>
              <a:cs typeface="Meiryo"/>
              <a:sym typeface="Meiryo"/>
            </a:endParaRPr>
          </a:p>
        </p:txBody>
      </p:sp>
      <p:sp>
        <p:nvSpPr>
          <p:cNvPr id="21" name="Google Shape;21;p4"/>
          <p:cNvSpPr txBox="1">
            <a:spLocks noGrp="1"/>
          </p:cNvSpPr>
          <p:nvPr>
            <p:ph type="sldNum" idx="12"/>
          </p:nvPr>
        </p:nvSpPr>
        <p:spPr>
          <a:xfrm>
            <a:off x="8851591" y="6972435"/>
            <a:ext cx="1208792" cy="402565"/>
          </a:xfrm>
          <a:prstGeom prst="rect">
            <a:avLst/>
          </a:prstGeom>
          <a:noFill/>
          <a:ln>
            <a:noFill/>
          </a:ln>
        </p:spPr>
        <p:txBody>
          <a:bodyPr spcFirstLastPara="1" wrap="square" lIns="72850" tIns="36425" rIns="72850" bIns="36425" anchor="ctr" anchorCtr="0">
            <a:noAutofit/>
          </a:bodyPr>
          <a:lstStyle>
            <a:lvl1pPr marL="0" lvl="0" indent="0" algn="r" rtl="0">
              <a:spcBef>
                <a:spcPts val="0"/>
              </a:spcBef>
              <a:buNone/>
              <a:defRPr sz="819">
                <a:solidFill>
                  <a:schemeClr val="dk1"/>
                </a:solidFill>
                <a:latin typeface="M PLUS 1p Light"/>
                <a:ea typeface="M PLUS 1p Light"/>
                <a:cs typeface="M PLUS 1p Light"/>
                <a:sym typeface="M PLUS 1p Light"/>
              </a:defRPr>
            </a:lvl1pPr>
            <a:lvl2pPr marL="0" lvl="1" indent="0" algn="r" rtl="0">
              <a:spcBef>
                <a:spcPts val="0"/>
              </a:spcBef>
              <a:buNone/>
              <a:defRPr sz="819">
                <a:solidFill>
                  <a:schemeClr val="dk1"/>
                </a:solidFill>
                <a:latin typeface="M PLUS 1p Light"/>
                <a:ea typeface="M PLUS 1p Light"/>
                <a:cs typeface="M PLUS 1p Light"/>
                <a:sym typeface="M PLUS 1p Light"/>
              </a:defRPr>
            </a:lvl2pPr>
            <a:lvl3pPr marL="0" lvl="2" indent="0" algn="r" rtl="0">
              <a:spcBef>
                <a:spcPts val="0"/>
              </a:spcBef>
              <a:buNone/>
              <a:defRPr sz="819">
                <a:solidFill>
                  <a:schemeClr val="dk1"/>
                </a:solidFill>
                <a:latin typeface="M PLUS 1p Light"/>
                <a:ea typeface="M PLUS 1p Light"/>
                <a:cs typeface="M PLUS 1p Light"/>
                <a:sym typeface="M PLUS 1p Light"/>
              </a:defRPr>
            </a:lvl3pPr>
            <a:lvl4pPr marL="0" lvl="3" indent="0" algn="r" rtl="0">
              <a:spcBef>
                <a:spcPts val="0"/>
              </a:spcBef>
              <a:buNone/>
              <a:defRPr sz="819">
                <a:solidFill>
                  <a:schemeClr val="dk1"/>
                </a:solidFill>
                <a:latin typeface="M PLUS 1p Light"/>
                <a:ea typeface="M PLUS 1p Light"/>
                <a:cs typeface="M PLUS 1p Light"/>
                <a:sym typeface="M PLUS 1p Light"/>
              </a:defRPr>
            </a:lvl4pPr>
            <a:lvl5pPr marL="0" lvl="4" indent="0" algn="r" rtl="0">
              <a:spcBef>
                <a:spcPts val="0"/>
              </a:spcBef>
              <a:buNone/>
              <a:defRPr sz="819">
                <a:solidFill>
                  <a:schemeClr val="dk1"/>
                </a:solidFill>
                <a:latin typeface="M PLUS 1p Light"/>
                <a:ea typeface="M PLUS 1p Light"/>
                <a:cs typeface="M PLUS 1p Light"/>
                <a:sym typeface="M PLUS 1p Light"/>
              </a:defRPr>
            </a:lvl5pPr>
            <a:lvl6pPr marL="0" lvl="5" indent="0" algn="r" rtl="0">
              <a:spcBef>
                <a:spcPts val="0"/>
              </a:spcBef>
              <a:buNone/>
              <a:defRPr sz="819">
                <a:solidFill>
                  <a:schemeClr val="dk1"/>
                </a:solidFill>
                <a:latin typeface="M PLUS 1p Light"/>
                <a:ea typeface="M PLUS 1p Light"/>
                <a:cs typeface="M PLUS 1p Light"/>
                <a:sym typeface="M PLUS 1p Light"/>
              </a:defRPr>
            </a:lvl6pPr>
            <a:lvl7pPr marL="0" lvl="6" indent="0" algn="r" rtl="0">
              <a:spcBef>
                <a:spcPts val="0"/>
              </a:spcBef>
              <a:buNone/>
              <a:defRPr sz="819">
                <a:solidFill>
                  <a:schemeClr val="dk1"/>
                </a:solidFill>
                <a:latin typeface="M PLUS 1p Light"/>
                <a:ea typeface="M PLUS 1p Light"/>
                <a:cs typeface="M PLUS 1p Light"/>
                <a:sym typeface="M PLUS 1p Light"/>
              </a:defRPr>
            </a:lvl7pPr>
            <a:lvl8pPr marL="0" lvl="7" indent="0" algn="r" rtl="0">
              <a:spcBef>
                <a:spcPts val="0"/>
              </a:spcBef>
              <a:buNone/>
              <a:defRPr sz="819">
                <a:solidFill>
                  <a:schemeClr val="dk1"/>
                </a:solidFill>
                <a:latin typeface="M PLUS 1p Light"/>
                <a:ea typeface="M PLUS 1p Light"/>
                <a:cs typeface="M PLUS 1p Light"/>
                <a:sym typeface="M PLUS 1p Light"/>
              </a:defRPr>
            </a:lvl8pPr>
            <a:lvl9pPr marL="0" lvl="8" indent="0" algn="r" rtl="0">
              <a:spcBef>
                <a:spcPts val="0"/>
              </a:spcBef>
              <a:buNone/>
              <a:defRPr sz="819">
                <a:solidFill>
                  <a:schemeClr val="dk1"/>
                </a:solidFill>
                <a:latin typeface="M PLUS 1p Light"/>
                <a:ea typeface="M PLUS 1p Light"/>
                <a:cs typeface="M PLUS 1p Light"/>
                <a:sym typeface="M PLUS 1p Light"/>
              </a:defRPr>
            </a:lvl9pPr>
          </a:lstStyle>
          <a:p>
            <a:fld id="{00000000-1234-1234-1234-123412341234}" type="slidenum">
              <a:rPr lang="en-US" altLang="ja" smtClean="0"/>
              <a:pPr/>
              <a:t>‹#›</a:t>
            </a:fld>
            <a:endParaRPr lang="ja" altLang="en-US"/>
          </a:p>
        </p:txBody>
      </p:sp>
      <p:sp>
        <p:nvSpPr>
          <p:cNvPr id="22" name="Google Shape;22;p4"/>
          <p:cNvSpPr txBox="1">
            <a:spLocks noGrp="1"/>
          </p:cNvSpPr>
          <p:nvPr>
            <p:ph type="title"/>
          </p:nvPr>
        </p:nvSpPr>
        <p:spPr>
          <a:xfrm>
            <a:off x="1879983" y="-73"/>
            <a:ext cx="8180570" cy="612005"/>
          </a:xfrm>
          <a:prstGeom prst="rect">
            <a:avLst/>
          </a:prstGeom>
        </p:spPr>
        <p:txBody>
          <a:bodyPr spcFirstLastPara="1" wrap="square" lIns="91425" tIns="0" rIns="91425" bIns="0" anchor="ctr" anchorCtr="0">
            <a:normAutofit/>
          </a:bodyPr>
          <a:lstStyle>
            <a:lvl1pPr lvl="0">
              <a:spcBef>
                <a:spcPts val="0"/>
              </a:spcBef>
              <a:spcAft>
                <a:spcPts val="0"/>
              </a:spcAft>
              <a:buClr>
                <a:schemeClr val="lt1"/>
              </a:buClr>
              <a:buSzPts val="1400"/>
              <a:buNone/>
              <a:defRPr sz="1637">
                <a:solidFill>
                  <a:schemeClr val="lt1"/>
                </a:solidFill>
              </a:defRPr>
            </a:lvl1pPr>
            <a:lvl2pPr lvl="1">
              <a:spcBef>
                <a:spcPts val="0"/>
              </a:spcBef>
              <a:spcAft>
                <a:spcPts val="0"/>
              </a:spcAft>
              <a:buSzPts val="1400"/>
              <a:buFont typeface="M PLUS 1p"/>
              <a:buNone/>
              <a:defRPr sz="1637" b="1">
                <a:latin typeface="M PLUS 1p"/>
                <a:ea typeface="M PLUS 1p"/>
                <a:cs typeface="M PLUS 1p"/>
                <a:sym typeface="M PLUS 1p"/>
              </a:defRPr>
            </a:lvl2pPr>
            <a:lvl3pPr lvl="2">
              <a:spcBef>
                <a:spcPts val="0"/>
              </a:spcBef>
              <a:spcAft>
                <a:spcPts val="0"/>
              </a:spcAft>
              <a:buSzPts val="1400"/>
              <a:buFont typeface="M PLUS 1p"/>
              <a:buNone/>
              <a:defRPr sz="1637" b="1">
                <a:latin typeface="M PLUS 1p"/>
                <a:ea typeface="M PLUS 1p"/>
                <a:cs typeface="M PLUS 1p"/>
                <a:sym typeface="M PLUS 1p"/>
              </a:defRPr>
            </a:lvl3pPr>
            <a:lvl4pPr lvl="3">
              <a:spcBef>
                <a:spcPts val="0"/>
              </a:spcBef>
              <a:spcAft>
                <a:spcPts val="0"/>
              </a:spcAft>
              <a:buSzPts val="1400"/>
              <a:buFont typeface="M PLUS 1p"/>
              <a:buNone/>
              <a:defRPr sz="1637" b="1">
                <a:latin typeface="M PLUS 1p"/>
                <a:ea typeface="M PLUS 1p"/>
                <a:cs typeface="M PLUS 1p"/>
                <a:sym typeface="M PLUS 1p"/>
              </a:defRPr>
            </a:lvl4pPr>
            <a:lvl5pPr lvl="4">
              <a:spcBef>
                <a:spcPts val="0"/>
              </a:spcBef>
              <a:spcAft>
                <a:spcPts val="0"/>
              </a:spcAft>
              <a:buSzPts val="1400"/>
              <a:buFont typeface="M PLUS 1p"/>
              <a:buNone/>
              <a:defRPr sz="1637" b="1">
                <a:latin typeface="M PLUS 1p"/>
                <a:ea typeface="M PLUS 1p"/>
                <a:cs typeface="M PLUS 1p"/>
                <a:sym typeface="M PLUS 1p"/>
              </a:defRPr>
            </a:lvl5pPr>
            <a:lvl6pPr lvl="5">
              <a:spcBef>
                <a:spcPts val="0"/>
              </a:spcBef>
              <a:spcAft>
                <a:spcPts val="0"/>
              </a:spcAft>
              <a:buSzPts val="1400"/>
              <a:buFont typeface="M PLUS 1p"/>
              <a:buNone/>
              <a:defRPr sz="1637" b="1">
                <a:latin typeface="M PLUS 1p"/>
                <a:ea typeface="M PLUS 1p"/>
                <a:cs typeface="M PLUS 1p"/>
                <a:sym typeface="M PLUS 1p"/>
              </a:defRPr>
            </a:lvl6pPr>
            <a:lvl7pPr lvl="6">
              <a:spcBef>
                <a:spcPts val="0"/>
              </a:spcBef>
              <a:spcAft>
                <a:spcPts val="0"/>
              </a:spcAft>
              <a:buSzPts val="1400"/>
              <a:buFont typeface="M PLUS 1p"/>
              <a:buNone/>
              <a:defRPr sz="1637" b="1">
                <a:latin typeface="M PLUS 1p"/>
                <a:ea typeface="M PLUS 1p"/>
                <a:cs typeface="M PLUS 1p"/>
                <a:sym typeface="M PLUS 1p"/>
              </a:defRPr>
            </a:lvl7pPr>
            <a:lvl8pPr lvl="7">
              <a:spcBef>
                <a:spcPts val="0"/>
              </a:spcBef>
              <a:spcAft>
                <a:spcPts val="0"/>
              </a:spcAft>
              <a:buSzPts val="1400"/>
              <a:buFont typeface="M PLUS 1p"/>
              <a:buNone/>
              <a:defRPr sz="1637" b="1">
                <a:latin typeface="M PLUS 1p"/>
                <a:ea typeface="M PLUS 1p"/>
                <a:cs typeface="M PLUS 1p"/>
                <a:sym typeface="M PLUS 1p"/>
              </a:defRPr>
            </a:lvl8pPr>
            <a:lvl9pPr lvl="8">
              <a:spcBef>
                <a:spcPts val="0"/>
              </a:spcBef>
              <a:spcAft>
                <a:spcPts val="0"/>
              </a:spcAft>
              <a:buSzPts val="1400"/>
              <a:buFont typeface="M PLUS 1p"/>
              <a:buNone/>
              <a:defRPr sz="1637" b="1">
                <a:latin typeface="M PLUS 1p"/>
                <a:ea typeface="M PLUS 1p"/>
                <a:cs typeface="M PLUS 1p"/>
                <a:sym typeface="M PLUS 1p"/>
              </a:defRPr>
            </a:lvl9pPr>
          </a:lstStyle>
          <a:p>
            <a:endParaRPr/>
          </a:p>
        </p:txBody>
      </p:sp>
    </p:spTree>
    <p:extLst>
      <p:ext uri="{BB962C8B-B14F-4D97-AF65-F5344CB8AC3E}">
        <p14:creationId xmlns:p14="http://schemas.microsoft.com/office/powerpoint/2010/main" val="2362781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7" name="タイトル プレースホルダ 1"/>
          <p:cNvSpPr txBox="1">
            <a:spLocks/>
          </p:cNvSpPr>
          <p:nvPr userDrawn="1"/>
        </p:nvSpPr>
        <p:spPr>
          <a:xfrm>
            <a:off x="1189224" y="1"/>
            <a:ext cx="9502590" cy="611871"/>
          </a:xfrm>
          <a:prstGeom prst="rect">
            <a:avLst/>
          </a:prstGeom>
          <a:solidFill>
            <a:schemeClr val="tx1"/>
          </a:solidFill>
          <a:ln w="28575">
            <a:noFill/>
          </a:ln>
        </p:spPr>
        <p:txBody>
          <a:bodyPr vert="horz" lIns="81234" tIns="40616" rIns="81234" bIns="40616" rtlCol="0" anchor="ctr">
            <a:normAutofit fontScale="92500" lnSpcReduction="10000"/>
          </a:bodyPr>
          <a:lstStyle/>
          <a:p>
            <a:pPr algn="ctr">
              <a:spcBef>
                <a:spcPct val="0"/>
              </a:spcBef>
            </a:pPr>
            <a:endParaRPr lang="ja-JP" altLang="en-US" sz="3895" dirty="0">
              <a:latin typeface="メイリオ" pitchFamily="50" charset="-128"/>
              <a:ea typeface="メイリオ" pitchFamily="50" charset="-128"/>
              <a:cs typeface="メイリオ" pitchFamily="50" charset="-128"/>
            </a:endParaRPr>
          </a:p>
        </p:txBody>
      </p:sp>
      <p:sp>
        <p:nvSpPr>
          <p:cNvPr id="8" name="ホームベース 7"/>
          <p:cNvSpPr/>
          <p:nvPr userDrawn="1"/>
        </p:nvSpPr>
        <p:spPr>
          <a:xfrm>
            <a:off x="1" y="1"/>
            <a:ext cx="1601490" cy="611871"/>
          </a:xfrm>
          <a:prstGeom prst="homePlate">
            <a:avLst/>
          </a:prstGeom>
          <a:solidFill>
            <a:srgbClr val="4D7EBC"/>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81234" tIns="40616" rIns="81234" bIns="40616" rtlCol="0" anchor="ctr"/>
          <a:lstStyle/>
          <a:p>
            <a:pPr algn="ctr"/>
            <a:endParaRPr kumimoji="1" lang="ja-JP" altLang="en-US" sz="1503" dirty="0">
              <a:latin typeface="メイリオ" pitchFamily="50" charset="-128"/>
              <a:ea typeface="メイリオ" pitchFamily="50" charset="-128"/>
              <a:cs typeface="メイリオ" pitchFamily="50" charset="-128"/>
            </a:endParaRPr>
          </a:p>
        </p:txBody>
      </p:sp>
      <p:sp>
        <p:nvSpPr>
          <p:cNvPr id="4" name="Slide Number Placeholder 5"/>
          <p:cNvSpPr>
            <a:spLocks noGrp="1"/>
          </p:cNvSpPr>
          <p:nvPr>
            <p:ph type="sldNum" sz="quarter" idx="4"/>
          </p:nvPr>
        </p:nvSpPr>
        <p:spPr>
          <a:xfrm>
            <a:off x="8273938" y="7236222"/>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213525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40411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9493" y="1884670"/>
            <a:ext cx="9221689" cy="3144614"/>
          </a:xfrm>
        </p:spPr>
        <p:txBody>
          <a:bodyPr anchor="b"/>
          <a:lstStyle>
            <a:lvl1pPr>
              <a:defRPr sz="5262"/>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9493" y="5059034"/>
            <a:ext cx="9221689" cy="1653678"/>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844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35062"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12730"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2775522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36455" y="402483"/>
            <a:ext cx="9221689" cy="1461188"/>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36455" y="1853171"/>
            <a:ext cx="4523138"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36455" y="2761381"/>
            <a:ext cx="4523138"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412730" y="1853171"/>
            <a:ext cx="4545413"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412730" y="2761381"/>
            <a:ext cx="4545413"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1304237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1545060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79878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コンテンツ プレースホルダー 2"/>
          <p:cNvSpPr>
            <a:spLocks noGrp="1"/>
          </p:cNvSpPr>
          <p:nvPr>
            <p:ph idx="1"/>
          </p:nvPr>
        </p:nvSpPr>
        <p:spPr>
          <a:xfrm>
            <a:off x="4545413" y="1088454"/>
            <a:ext cx="5412730" cy="5372269"/>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347988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736455" y="503978"/>
            <a:ext cx="3448388" cy="1763924"/>
          </a:xfrm>
        </p:spPr>
        <p:txBody>
          <a:bodyPr anchor="b"/>
          <a:lstStyle>
            <a:lvl1pPr>
              <a:defRPr sz="2806"/>
            </a:lvl1pPr>
          </a:lstStyle>
          <a:p>
            <a:r>
              <a:rPr kumimoji="1" lang="ja-JP" altLang="en-US"/>
              <a:t>マスター タイトルの書式設定</a:t>
            </a:r>
          </a:p>
        </p:txBody>
      </p:sp>
      <p:sp>
        <p:nvSpPr>
          <p:cNvPr id="3" name="図プレースホルダー 2"/>
          <p:cNvSpPr>
            <a:spLocks noGrp="1"/>
          </p:cNvSpPr>
          <p:nvPr>
            <p:ph type="pic" idx="1"/>
          </p:nvPr>
        </p:nvSpPr>
        <p:spPr>
          <a:xfrm>
            <a:off x="4545413" y="1088454"/>
            <a:ext cx="5412730" cy="5372269"/>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endParaRPr kumimoji="1" lang="ja-JP" altLang="en-US"/>
          </a:p>
        </p:txBody>
      </p:sp>
      <p:sp>
        <p:nvSpPr>
          <p:cNvPr id="4" name="テキスト プレースホルダー 3"/>
          <p:cNvSpPr>
            <a:spLocks noGrp="1"/>
          </p:cNvSpPr>
          <p:nvPr>
            <p:ph type="body" sz="half" idx="2"/>
          </p:nvPr>
        </p:nvSpPr>
        <p:spPr>
          <a:xfrm>
            <a:off x="736455" y="2267902"/>
            <a:ext cx="3448388" cy="4201570"/>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392649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5062" y="402483"/>
            <a:ext cx="9221689"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35062" y="7006699"/>
            <a:ext cx="2405658" cy="402483"/>
          </a:xfrm>
          <a:prstGeom prst="rect">
            <a:avLst/>
          </a:prstGeom>
        </p:spPr>
        <p:txBody>
          <a:bodyPr vert="horz" lIns="91440" tIns="45720" rIns="91440" bIns="45720" rtlCol="0" anchor="ctr"/>
          <a:lstStyle>
            <a:lvl1pPr algn="l">
              <a:defRPr sz="1052">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541663" y="7006699"/>
            <a:ext cx="3608487" cy="402483"/>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51093" y="7006699"/>
            <a:ext cx="2405658"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072820C6-8AA9-47D7-9F4E-4563EBDBC220}" type="slidenum">
              <a:rPr kumimoji="1" lang="ja-JP" altLang="en-US" smtClean="0"/>
              <a:t>‹#›</a:t>
            </a:fld>
            <a:endParaRPr kumimoji="1" lang="ja-JP" altLang="en-US"/>
          </a:p>
        </p:txBody>
      </p:sp>
    </p:spTree>
    <p:extLst>
      <p:ext uri="{BB962C8B-B14F-4D97-AF65-F5344CB8AC3E}">
        <p14:creationId xmlns:p14="http://schemas.microsoft.com/office/powerpoint/2010/main" val="2306451606"/>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6" r:id="rId13"/>
  </p:sldLayoutIdLst>
  <p:hf hdr="0" ftr="0" dt="0"/>
  <p:txStyles>
    <p:titleStyle>
      <a:lvl1pPr algn="l" defTabSz="801929" rtl="0" eaLnBrk="1" latinLnBrk="0" hangingPunct="1">
        <a:lnSpc>
          <a:spcPct val="90000"/>
        </a:lnSpc>
        <a:spcBef>
          <a:spcPct val="0"/>
        </a:spcBef>
        <a:buNone/>
        <a:defRPr kumimoji="1"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p:bodyStyle>
    <p:otherStyle>
      <a:defPPr>
        <a:defRPr lang="ja-JP"/>
      </a:defPPr>
      <a:lvl1pPr marL="0" algn="l" defTabSz="801929" rtl="0" eaLnBrk="1" latinLnBrk="0" hangingPunct="1">
        <a:defRPr kumimoji="1" sz="1579" kern="1200">
          <a:solidFill>
            <a:schemeClr val="tx1"/>
          </a:solidFill>
          <a:latin typeface="+mn-lt"/>
          <a:ea typeface="+mn-ea"/>
          <a:cs typeface="+mn-cs"/>
        </a:defRPr>
      </a:lvl1pPr>
      <a:lvl2pPr marL="400964" algn="l" defTabSz="801929" rtl="0" eaLnBrk="1" latinLnBrk="0" hangingPunct="1">
        <a:defRPr kumimoji="1" sz="1579" kern="1200">
          <a:solidFill>
            <a:schemeClr val="tx1"/>
          </a:solidFill>
          <a:latin typeface="+mn-lt"/>
          <a:ea typeface="+mn-ea"/>
          <a:cs typeface="+mn-cs"/>
        </a:defRPr>
      </a:lvl2pPr>
      <a:lvl3pPr marL="801929" algn="l" defTabSz="801929" rtl="0" eaLnBrk="1" latinLnBrk="0" hangingPunct="1">
        <a:defRPr kumimoji="1" sz="1579" kern="1200">
          <a:solidFill>
            <a:schemeClr val="tx1"/>
          </a:solidFill>
          <a:latin typeface="+mn-lt"/>
          <a:ea typeface="+mn-ea"/>
          <a:cs typeface="+mn-cs"/>
        </a:defRPr>
      </a:lvl3pPr>
      <a:lvl4pPr marL="1202893" algn="l" defTabSz="801929" rtl="0" eaLnBrk="1" latinLnBrk="0" hangingPunct="1">
        <a:defRPr kumimoji="1" sz="1579" kern="1200">
          <a:solidFill>
            <a:schemeClr val="tx1"/>
          </a:solidFill>
          <a:latin typeface="+mn-lt"/>
          <a:ea typeface="+mn-ea"/>
          <a:cs typeface="+mn-cs"/>
        </a:defRPr>
      </a:lvl4pPr>
      <a:lvl5pPr marL="1603858" algn="l" defTabSz="801929" rtl="0" eaLnBrk="1" latinLnBrk="0" hangingPunct="1">
        <a:defRPr kumimoji="1" sz="1579" kern="1200">
          <a:solidFill>
            <a:schemeClr val="tx1"/>
          </a:solidFill>
          <a:latin typeface="+mn-lt"/>
          <a:ea typeface="+mn-ea"/>
          <a:cs typeface="+mn-cs"/>
        </a:defRPr>
      </a:lvl5pPr>
      <a:lvl6pPr marL="2004822" algn="l" defTabSz="801929" rtl="0" eaLnBrk="1" latinLnBrk="0" hangingPunct="1">
        <a:defRPr kumimoji="1" sz="1579" kern="1200">
          <a:solidFill>
            <a:schemeClr val="tx1"/>
          </a:solidFill>
          <a:latin typeface="+mn-lt"/>
          <a:ea typeface="+mn-ea"/>
          <a:cs typeface="+mn-cs"/>
        </a:defRPr>
      </a:lvl6pPr>
      <a:lvl7pPr marL="2405786" algn="l" defTabSz="801929" rtl="0" eaLnBrk="1" latinLnBrk="0" hangingPunct="1">
        <a:defRPr kumimoji="1" sz="1579" kern="1200">
          <a:solidFill>
            <a:schemeClr val="tx1"/>
          </a:solidFill>
          <a:latin typeface="+mn-lt"/>
          <a:ea typeface="+mn-ea"/>
          <a:cs typeface="+mn-cs"/>
        </a:defRPr>
      </a:lvl7pPr>
      <a:lvl8pPr marL="2806751" algn="l" defTabSz="801929" rtl="0" eaLnBrk="1" latinLnBrk="0" hangingPunct="1">
        <a:defRPr kumimoji="1" sz="1579" kern="1200">
          <a:solidFill>
            <a:schemeClr val="tx1"/>
          </a:solidFill>
          <a:latin typeface="+mn-lt"/>
          <a:ea typeface="+mn-ea"/>
          <a:cs typeface="+mn-cs"/>
        </a:defRPr>
      </a:lvl8pPr>
      <a:lvl9pPr marL="3207715" algn="l" defTabSz="801929" rtl="0" eaLnBrk="1" latinLnBrk="0" hangingPunct="1">
        <a:defRPr kumimoji="1"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2" y="654077"/>
            <a:ext cx="9962890" cy="841728"/>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1pPr>
            <a:lvl2pPr lvl="1">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2pPr>
            <a:lvl3pPr lvl="2">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3pPr>
            <a:lvl4pPr lvl="3">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4pPr>
            <a:lvl5pPr lvl="4">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5pPr>
            <a:lvl6pPr lvl="5">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6pPr>
            <a:lvl7pPr lvl="6">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7pPr>
            <a:lvl8pPr lvl="7">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8pPr>
            <a:lvl9pPr lvl="8">
              <a:spcBef>
                <a:spcPts val="0"/>
              </a:spcBef>
              <a:spcAft>
                <a:spcPts val="0"/>
              </a:spcAft>
              <a:buClr>
                <a:schemeClr val="dk1"/>
              </a:buClr>
              <a:buSzPts val="2800"/>
              <a:buFont typeface="M PLUS 1p Light"/>
              <a:buNone/>
              <a:defRPr sz="2800">
                <a:solidFill>
                  <a:schemeClr val="dk1"/>
                </a:solidFill>
                <a:latin typeface="M PLUS 1p Light"/>
                <a:ea typeface="M PLUS 1p Light"/>
                <a:cs typeface="M PLUS 1p Light"/>
                <a:sym typeface="M PLUS 1p Light"/>
              </a:defRPr>
            </a:lvl9pPr>
          </a:lstStyle>
          <a:p>
            <a:endParaRPr/>
          </a:p>
        </p:txBody>
      </p:sp>
      <p:sp>
        <p:nvSpPr>
          <p:cNvPr id="7" name="Google Shape;7;p1"/>
          <p:cNvSpPr txBox="1">
            <a:spLocks noGrp="1"/>
          </p:cNvSpPr>
          <p:nvPr>
            <p:ph type="body" idx="1"/>
          </p:nvPr>
        </p:nvSpPr>
        <p:spPr>
          <a:xfrm>
            <a:off x="364462" y="1693854"/>
            <a:ext cx="9962890" cy="5021264"/>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M PLUS 1p Light"/>
              <a:buChar char="●"/>
              <a:defRPr sz="1800">
                <a:solidFill>
                  <a:schemeClr val="dk2"/>
                </a:solidFill>
                <a:latin typeface="M PLUS 1p Light"/>
                <a:ea typeface="M PLUS 1p Light"/>
                <a:cs typeface="M PLUS 1p Light"/>
                <a:sym typeface="M PLUS 1p Light"/>
              </a:defRPr>
            </a:lvl1pPr>
            <a:lvl2pPr marL="914400" lvl="1"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2pPr>
            <a:lvl3pPr marL="1371600" lvl="2"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3pPr>
            <a:lvl4pPr marL="1828800" lvl="3"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4pPr>
            <a:lvl5pPr marL="2286000" lvl="4"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5pPr>
            <a:lvl6pPr marL="2743200" lvl="5"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6pPr>
            <a:lvl7pPr marL="3200400" lvl="6"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7pPr>
            <a:lvl8pPr marL="3657600" lvl="7"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8pPr>
            <a:lvl9pPr marL="4114800" lvl="8" indent="-317500">
              <a:lnSpc>
                <a:spcPct val="115000"/>
              </a:lnSpc>
              <a:spcBef>
                <a:spcPts val="0"/>
              </a:spcBef>
              <a:spcAft>
                <a:spcPts val="0"/>
              </a:spcAft>
              <a:buClr>
                <a:schemeClr val="dk2"/>
              </a:buClr>
              <a:buSzPts val="1400"/>
              <a:buFont typeface="M PLUS 1p Light"/>
              <a:buChar char="■"/>
              <a:defRPr>
                <a:solidFill>
                  <a:schemeClr val="dk2"/>
                </a:solidFill>
                <a:latin typeface="M PLUS 1p Light"/>
                <a:ea typeface="M PLUS 1p Light"/>
                <a:cs typeface="M PLUS 1p Light"/>
                <a:sym typeface="M PLUS 1p Light"/>
              </a:defRPr>
            </a:lvl9pPr>
          </a:lstStyle>
          <a:p>
            <a:endParaRPr/>
          </a:p>
        </p:txBody>
      </p:sp>
      <p:sp>
        <p:nvSpPr>
          <p:cNvPr id="8" name="Google Shape;8;p1"/>
          <p:cNvSpPr txBox="1">
            <a:spLocks noGrp="1"/>
          </p:cNvSpPr>
          <p:nvPr>
            <p:ph type="sldNum" idx="12"/>
          </p:nvPr>
        </p:nvSpPr>
        <p:spPr>
          <a:xfrm>
            <a:off x="10005198" y="6981108"/>
            <a:ext cx="641579" cy="578495"/>
          </a:xfrm>
          <a:prstGeom prst="rect">
            <a:avLst/>
          </a:prstGeom>
          <a:noFill/>
          <a:ln>
            <a:noFill/>
          </a:ln>
        </p:spPr>
        <p:txBody>
          <a:bodyPr spcFirstLastPara="1" wrap="square" lIns="91425" tIns="91425" rIns="91425" bIns="91425" anchor="t" anchorCtr="0">
            <a:noAutofit/>
          </a:bodyPr>
          <a:lstStyle>
            <a:lvl1pPr lvl="0" algn="r">
              <a:buNone/>
              <a:defRPr sz="1520">
                <a:solidFill>
                  <a:schemeClr val="dk2"/>
                </a:solidFill>
                <a:latin typeface="M PLUS 1p Light"/>
                <a:ea typeface="M PLUS 1p Light"/>
                <a:cs typeface="M PLUS 1p Light"/>
                <a:sym typeface="M PLUS 1p Light"/>
              </a:defRPr>
            </a:lvl1pPr>
            <a:lvl2pPr lvl="1" algn="r">
              <a:buNone/>
              <a:defRPr sz="1520">
                <a:solidFill>
                  <a:schemeClr val="dk2"/>
                </a:solidFill>
                <a:latin typeface="M PLUS 1p Light"/>
                <a:ea typeface="M PLUS 1p Light"/>
                <a:cs typeface="M PLUS 1p Light"/>
                <a:sym typeface="M PLUS 1p Light"/>
              </a:defRPr>
            </a:lvl2pPr>
            <a:lvl3pPr lvl="2" algn="r">
              <a:buNone/>
              <a:defRPr sz="1520">
                <a:solidFill>
                  <a:schemeClr val="dk2"/>
                </a:solidFill>
                <a:latin typeface="M PLUS 1p Light"/>
                <a:ea typeface="M PLUS 1p Light"/>
                <a:cs typeface="M PLUS 1p Light"/>
                <a:sym typeface="M PLUS 1p Light"/>
              </a:defRPr>
            </a:lvl3pPr>
            <a:lvl4pPr lvl="3" algn="r">
              <a:buNone/>
              <a:defRPr sz="1520">
                <a:solidFill>
                  <a:schemeClr val="dk2"/>
                </a:solidFill>
                <a:latin typeface="M PLUS 1p Light"/>
                <a:ea typeface="M PLUS 1p Light"/>
                <a:cs typeface="M PLUS 1p Light"/>
                <a:sym typeface="M PLUS 1p Light"/>
              </a:defRPr>
            </a:lvl4pPr>
            <a:lvl5pPr lvl="4" algn="r">
              <a:buNone/>
              <a:defRPr sz="1520">
                <a:solidFill>
                  <a:schemeClr val="dk2"/>
                </a:solidFill>
                <a:latin typeface="M PLUS 1p Light"/>
                <a:ea typeface="M PLUS 1p Light"/>
                <a:cs typeface="M PLUS 1p Light"/>
                <a:sym typeface="M PLUS 1p Light"/>
              </a:defRPr>
            </a:lvl5pPr>
            <a:lvl6pPr lvl="5" algn="r">
              <a:buNone/>
              <a:defRPr sz="1520">
                <a:solidFill>
                  <a:schemeClr val="dk2"/>
                </a:solidFill>
                <a:latin typeface="M PLUS 1p Light"/>
                <a:ea typeface="M PLUS 1p Light"/>
                <a:cs typeface="M PLUS 1p Light"/>
                <a:sym typeface="M PLUS 1p Light"/>
              </a:defRPr>
            </a:lvl6pPr>
            <a:lvl7pPr lvl="6" algn="r">
              <a:buNone/>
              <a:defRPr sz="1520">
                <a:solidFill>
                  <a:schemeClr val="dk2"/>
                </a:solidFill>
                <a:latin typeface="M PLUS 1p Light"/>
                <a:ea typeface="M PLUS 1p Light"/>
                <a:cs typeface="M PLUS 1p Light"/>
                <a:sym typeface="M PLUS 1p Light"/>
              </a:defRPr>
            </a:lvl7pPr>
            <a:lvl8pPr lvl="7" algn="r">
              <a:buNone/>
              <a:defRPr sz="1520">
                <a:solidFill>
                  <a:schemeClr val="dk2"/>
                </a:solidFill>
                <a:latin typeface="M PLUS 1p Light"/>
                <a:ea typeface="M PLUS 1p Light"/>
                <a:cs typeface="M PLUS 1p Light"/>
                <a:sym typeface="M PLUS 1p Light"/>
              </a:defRPr>
            </a:lvl8pPr>
            <a:lvl9pPr lvl="8" algn="r">
              <a:buNone/>
              <a:defRPr sz="1520">
                <a:solidFill>
                  <a:schemeClr val="dk2"/>
                </a:solidFill>
                <a:latin typeface="M PLUS 1p Light"/>
                <a:ea typeface="M PLUS 1p Light"/>
                <a:cs typeface="M PLUS 1p Light"/>
                <a:sym typeface="M PLUS 1p Light"/>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69266558"/>
      </p:ext>
    </p:extLst>
  </p:cSld>
  <p:clrMap bg1="lt1" tx1="dk1" bg2="dk2" tx2="lt2" accent1="accent1" accent2="accent2" accent3="accent3" accent4="accent4" accent5="accent5" accent6="accent6" hlink="hlink" folHlink="folHlink"/>
  <p:sldLayoutIdLst>
    <p:sldLayoutId id="2147483743" r:id="rId1"/>
    <p:sldLayoutId id="2147483744" r:id="rId2"/>
    <p:sldLayoutId id="2147483745"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637"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982">
          <p15:clr>
            <a:srgbClr val="E46962"/>
          </p15:clr>
        </p15:guide>
        <p15:guide id="2" pos="340">
          <p15:clr>
            <a:srgbClr val="E46962"/>
          </p15:clr>
        </p15:guide>
        <p15:guide id="3" orient="horz" pos="258">
          <p15:clr>
            <a:srgbClr val="E46962"/>
          </p15:clr>
        </p15:guide>
        <p15:guide id="4" pos="5420">
          <p15:clr>
            <a:srgbClr val="E46962"/>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767"/>
            <a:ext cx="10691813" cy="7559675"/>
          </a:xfrm>
          <a:prstGeom prst="rect">
            <a:avLst/>
          </a:prstGeom>
        </p:spPr>
      </p:pic>
      <p:sp>
        <p:nvSpPr>
          <p:cNvPr id="10" name="正方形/長方形 9"/>
          <p:cNvSpPr/>
          <p:nvPr/>
        </p:nvSpPr>
        <p:spPr>
          <a:xfrm>
            <a:off x="5000" y="-2767"/>
            <a:ext cx="10681809" cy="7559675"/>
          </a:xfrm>
          <a:prstGeom prst="rect">
            <a:avLst/>
          </a:prstGeom>
          <a:solidFill>
            <a:srgbClr val="0147A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96750" y="827508"/>
            <a:ext cx="9906000" cy="504055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96750" y="1399879"/>
            <a:ext cx="9906000" cy="707886"/>
          </a:xfrm>
          <a:prstGeom prst="rect">
            <a:avLst/>
          </a:prstGeom>
        </p:spPr>
        <p:txBody>
          <a:bodyPr wrap="square">
            <a:spAutoFit/>
          </a:bodyPr>
          <a:lstStyle/>
          <a:p>
            <a:r>
              <a:rPr lang="ja-JP" altLang="en-US" sz="4000" dirty="0">
                <a:solidFill>
                  <a:schemeClr val="tx1">
                    <a:lumMod val="75000"/>
                    <a:lumOff val="25000"/>
                  </a:schemeClr>
                </a:solidFill>
                <a:latin typeface="HGP創英角ｺﾞｼｯｸUB" pitchFamily="50" charset="-128"/>
                <a:ea typeface="HGP創英角ｺﾞｼｯｸUB" pitchFamily="50" charset="-128"/>
              </a:rPr>
              <a:t>　　社会保険労務士様向け　研修</a:t>
            </a:r>
          </a:p>
        </p:txBody>
      </p:sp>
      <p:sp>
        <p:nvSpPr>
          <p:cNvPr id="20" name="正方形/長方形 19"/>
          <p:cNvSpPr/>
          <p:nvPr/>
        </p:nvSpPr>
        <p:spPr>
          <a:xfrm>
            <a:off x="0" y="6453336"/>
            <a:ext cx="10699501" cy="404664"/>
          </a:xfrm>
          <a:prstGeom prst="rect">
            <a:avLst/>
          </a:prstGeom>
          <a:solidFill>
            <a:srgbClr val="0147A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825626" y="6464918"/>
            <a:ext cx="7391261" cy="369332"/>
          </a:xfrm>
          <a:prstGeom prst="rect">
            <a:avLst/>
          </a:prstGeom>
          <a:noFill/>
        </p:spPr>
        <p:txBody>
          <a:bodyPr wrap="square" rtlCol="0">
            <a:spAutoFit/>
          </a:bodyPr>
          <a:lstStyle/>
          <a:p>
            <a:pPr algn="r"/>
            <a:r>
              <a:rPr lang="ja-JP" altLang="en-US" b="1" dirty="0">
                <a:solidFill>
                  <a:schemeClr val="bg1"/>
                </a:solidFill>
              </a:rPr>
              <a:t>弁護士法人半田みなと法律事務所</a:t>
            </a:r>
            <a:r>
              <a:rPr lang="ja-JP" altLang="en-US" dirty="0">
                <a:solidFill>
                  <a:schemeClr val="bg1"/>
                </a:solidFill>
                <a:latin typeface="HGP創英角ｺﾞｼｯｸUB" pitchFamily="50" charset="-128"/>
                <a:ea typeface="HGP創英角ｺﾞｼｯｸUB" pitchFamily="50" charset="-128"/>
                <a:cs typeface="Meiryo UI" pitchFamily="50" charset="-128"/>
              </a:rPr>
              <a:t>　代表弁護士　中島 康雄　</a:t>
            </a:r>
          </a:p>
        </p:txBody>
      </p:sp>
      <p:sp>
        <p:nvSpPr>
          <p:cNvPr id="9" name="正方形/長方形 8"/>
          <p:cNvSpPr/>
          <p:nvPr/>
        </p:nvSpPr>
        <p:spPr>
          <a:xfrm>
            <a:off x="392906" y="2661763"/>
            <a:ext cx="9906000" cy="1631216"/>
          </a:xfrm>
          <a:prstGeom prst="rect">
            <a:avLst/>
          </a:prstGeom>
        </p:spPr>
        <p:txBody>
          <a:bodyPr wrap="square">
            <a:spAutoFit/>
          </a:bodyPr>
          <a:lstStyle/>
          <a:p>
            <a:pPr algn="ctr"/>
            <a:r>
              <a:rPr lang="ja-JP" altLang="en-US" sz="6000" dirty="0">
                <a:solidFill>
                  <a:schemeClr val="tx1">
                    <a:lumMod val="75000"/>
                    <a:lumOff val="25000"/>
                  </a:schemeClr>
                </a:solidFill>
                <a:latin typeface="HGP創英角ｺﾞｼｯｸUB" pitchFamily="50" charset="-128"/>
                <a:ea typeface="HGP創英角ｺﾞｼｯｸUB" pitchFamily="50" charset="-128"/>
              </a:rPr>
              <a:t>解雇</a:t>
            </a:r>
            <a:endParaRPr lang="en-US" altLang="ja-JP" sz="6000" dirty="0">
              <a:solidFill>
                <a:schemeClr val="tx1">
                  <a:lumMod val="75000"/>
                  <a:lumOff val="25000"/>
                </a:schemeClr>
              </a:solidFill>
              <a:latin typeface="HGP創英角ｺﾞｼｯｸUB" pitchFamily="50" charset="-128"/>
              <a:ea typeface="HGP創英角ｺﾞｼｯｸUB" pitchFamily="50" charset="-128"/>
            </a:endParaRPr>
          </a:p>
          <a:p>
            <a:pPr algn="ctr"/>
            <a:r>
              <a:rPr lang="ja-JP" altLang="en-US" sz="4000" dirty="0">
                <a:solidFill>
                  <a:schemeClr val="tx1">
                    <a:lumMod val="75000"/>
                    <a:lumOff val="25000"/>
                  </a:schemeClr>
                </a:solidFill>
                <a:latin typeface="HGP創英角ｺﾞｼｯｸUB" pitchFamily="50" charset="-128"/>
                <a:ea typeface="HGP創英角ｺﾞｼｯｸUB" pitchFamily="50" charset="-128"/>
              </a:rPr>
              <a:t>～適切な対応方法～</a:t>
            </a:r>
          </a:p>
        </p:txBody>
      </p:sp>
    </p:spTree>
    <p:extLst>
      <p:ext uri="{BB962C8B-B14F-4D97-AF65-F5344CB8AC3E}">
        <p14:creationId xmlns:p14="http://schemas.microsoft.com/office/powerpoint/2010/main" val="3617192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10</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835621"/>
            <a:ext cx="9415502" cy="4640679"/>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労務提供不能の類型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⑴</a:t>
            </a:r>
            <a:r>
              <a:rPr lang="ja-JP" altLang="en-US" sz="2400" b="1" kern="100" dirty="0">
                <a:latin typeface="ＭＳ ゴシック" panose="020B0609070205080204" pitchFamily="49" charset="-128"/>
                <a:ea typeface="ＭＳ ゴシック" panose="020B0609070205080204" pitchFamily="49" charset="-128"/>
              </a:rPr>
              <a:t>病気・怪我などにより</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そもそも全く労務の提供をすることができない場合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⑵</a:t>
            </a:r>
            <a:r>
              <a:rPr lang="ja-JP" altLang="en-US" sz="2400" b="1" kern="100" dirty="0">
                <a:latin typeface="ＭＳ ゴシック" panose="020B0609070205080204" pitchFamily="49" charset="-128"/>
                <a:ea typeface="ＭＳ ゴシック" panose="020B0609070205080204" pitchFamily="49" charset="-128"/>
              </a:rPr>
              <a:t>労務の提供は一応可能であるが、雇用契約で求められる職務遂行の基準に満たない場合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a:t>
            </a:r>
            <a:r>
              <a:rPr lang="en-US" altLang="ja-JP" sz="2400" b="1" kern="100" dirty="0">
                <a:latin typeface="ＭＳ ゴシック" panose="020B0609070205080204" pitchFamily="49" charset="-128"/>
                <a:ea typeface="ＭＳ ゴシック" panose="020B0609070205080204" pitchFamily="49" charset="-128"/>
              </a:rPr>
              <a:t>1</a:t>
            </a:r>
            <a:r>
              <a:rPr lang="ja-JP" altLang="en-US" sz="2400" b="1" kern="100" dirty="0">
                <a:latin typeface="ＭＳ ゴシック" panose="020B0609070205080204" pitchFamily="49" charset="-128"/>
                <a:ea typeface="ＭＳ ゴシック" panose="020B0609070205080204" pitchFamily="49" charset="-128"/>
              </a:rPr>
              <a:t>）の類型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労務提供不能の場合、原則として解雇が有効とされるが</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就労不能の状況といえるかについては、体調不良による欠勤が続いている</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東京電力</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解雇</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事件・東京地判平成</a:t>
            </a:r>
            <a:r>
              <a:rPr lang="en-US" altLang="ja-JP" sz="2400" b="1" kern="100" dirty="0">
                <a:latin typeface="ＭＳ ゴシック" panose="020B0609070205080204" pitchFamily="49" charset="-128"/>
                <a:ea typeface="ＭＳ ゴシック" panose="020B0609070205080204" pitchFamily="49" charset="-128"/>
              </a:rPr>
              <a:t>10</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9</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22</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752</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31</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、専門家である医師の診断により、労務提供が困難と判断されているなど、客観的な根拠が必要である。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646" b="1" kern="100" dirty="0">
              <a:latin typeface="+mn-ea"/>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41912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11</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fontScale="85000" lnSpcReduction="10000"/>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私傷病休職制度が設けられている場合</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休職期間の間解雇を猶予するという趣旨と考えられることから、</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原則、休職期間満了までの間、労務提供不能を理由とする解雇は許されない。</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例外：休職期間満了時でも復帰できないという具体的な見込みがあるような例外的な場合</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岡田運送事件・東京地判平成</a:t>
            </a:r>
            <a:r>
              <a:rPr lang="en-US" altLang="ja-JP" sz="2400" b="1" kern="100" dirty="0">
                <a:latin typeface="ＭＳ ゴシック" panose="020B0609070205080204" pitchFamily="49" charset="-128"/>
                <a:ea typeface="ＭＳ ゴシック" panose="020B0609070205080204" pitchFamily="49" charset="-128"/>
              </a:rPr>
              <a:t>14</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4</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24</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828</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22</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は許される。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また</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休職期間満了時に直ちに復職できない場合でも</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比較的短期間で復職可能であるときには</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休業又は休職に至る事情</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使用者の規模</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業種</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労働者の配置等の実情から見て</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短期間の復帰準備時間を提供したり</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教育的措置をとったりすることなどが信義則上求められるというべきで</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このような信義則上の手段をとらずになされた解雇を無効とした裁判例</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全日本空輸</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退職強要</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事件・大阪高判平成</a:t>
            </a:r>
            <a:r>
              <a:rPr lang="en-US" altLang="ja-JP" sz="2400" b="1" kern="100" dirty="0">
                <a:latin typeface="ＭＳ ゴシック" panose="020B0609070205080204" pitchFamily="49" charset="-128"/>
                <a:ea typeface="ＭＳ ゴシック" panose="020B0609070205080204" pitchFamily="49" charset="-128"/>
              </a:rPr>
              <a:t>13</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14</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809</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61</a:t>
            </a:r>
            <a:r>
              <a:rPr lang="ja-JP" altLang="en-US" sz="2400" b="1" kern="100" dirty="0">
                <a:latin typeface="ＭＳ ゴシック" panose="020B0609070205080204" pitchFamily="49" charset="-128"/>
                <a:ea typeface="ＭＳ ゴシック" panose="020B0609070205080204" pitchFamily="49" charset="-128"/>
              </a:rPr>
              <a:t>頁参照</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も存在する。</a:t>
            </a: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244016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12</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配転が可能な労働者については、傷病前の業務について労務提供が</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完全にできないとしても</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労働者の能力</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経験</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地位</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企業の規模、業</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種、労働者の配置・異動の実情や難易度等に照らして、その労働者</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を配置する現実的可能性があると認められる他の業務について労務</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の提供をすることができる場合は</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当該業務への配転を検討する必</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要がある</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片山組事件・最判平成</a:t>
            </a:r>
            <a:r>
              <a:rPr lang="en-US" altLang="ja-JP" sz="2400" b="1" kern="100" dirty="0">
                <a:latin typeface="ＭＳ ゴシック" panose="020B0609070205080204" pitchFamily="49" charset="-128"/>
                <a:ea typeface="ＭＳ ゴシック" panose="020B0609070205080204" pitchFamily="49" charset="-128"/>
              </a:rPr>
              <a:t>10</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4</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9</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736</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15</a:t>
            </a:r>
            <a:r>
              <a:rPr lang="ja-JP" altLang="en-US" sz="2400" b="1" kern="100" dirty="0">
                <a:latin typeface="ＭＳ ゴシック" panose="020B0609070205080204" pitchFamily="49" charset="-128"/>
                <a:ea typeface="ＭＳ ゴシック" panose="020B0609070205080204" pitchFamily="49" charset="-128"/>
              </a:rPr>
              <a:t>頁参照</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1467219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13</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⑵労務の提供は一応可能であるが、雇用契約で求められる職務遂行の基準に満たない場合</a:t>
            </a: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雇用契約上どのような職務を提供することが要求されており、そのためにはどのような能力が必要であるかが定められていること、</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傷病により現在労働者が①の能力を有しなくなったこと、</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の２点が必要とされる。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435871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14</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具体的事例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脳梗塞による右半身不随により</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歩行能力が健常人の約</a:t>
            </a:r>
            <a:r>
              <a:rPr lang="en-US" altLang="ja-JP" sz="2400" b="1" kern="100" dirty="0">
                <a:latin typeface="ＭＳ ゴシック" panose="020B0609070205080204" pitchFamily="49" charset="-128"/>
                <a:ea typeface="ＭＳ ゴシック" panose="020B0609070205080204" pitchFamily="49" charset="-128"/>
              </a:rPr>
              <a:t>60%</a:t>
            </a:r>
            <a:r>
              <a:rPr lang="ja-JP" altLang="en-US" sz="2400" b="1" kern="100" dirty="0">
                <a:latin typeface="ＭＳ ゴシック" panose="020B0609070205080204" pitchFamily="49" charset="-128"/>
                <a:ea typeface="ＭＳ ゴシック" panose="020B0609070205080204" pitchFamily="49" charset="-128"/>
              </a:rPr>
              <a:t>、筆記能力が健常人の約</a:t>
            </a:r>
            <a:r>
              <a:rPr lang="en-US" altLang="ja-JP" sz="2400" b="1" kern="100" dirty="0">
                <a:latin typeface="ＭＳ ゴシック" panose="020B0609070205080204" pitchFamily="49" charset="-128"/>
                <a:ea typeface="ＭＳ ゴシック" panose="020B0609070205080204" pitchFamily="49" charset="-128"/>
              </a:rPr>
              <a:t>50%</a:t>
            </a:r>
            <a:r>
              <a:rPr lang="ja-JP" altLang="en-US" sz="2400" b="1" kern="100" dirty="0">
                <a:latin typeface="ＭＳ ゴシック" panose="020B0609070205080204" pitchFamily="49" charset="-128"/>
                <a:ea typeface="ＭＳ ゴシック" panose="020B0609070205080204" pitchFamily="49" charset="-128"/>
              </a:rPr>
              <a:t>まで低下した保健体育の教員について、</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保健体育の教諭資格者として雇用されたという経緯から保健体育の教諭としての職務提供を要求されており、</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上記の身体能力の低下により、体育の実技指導</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教室内での授業、事故発生時の対応、その他の分掌業務等についてほとんど不可能又は多大な困難を伴うとして、解雇が認められた事案がある</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北海道龍谷学園事件・札幌高判平成</a:t>
            </a:r>
            <a:r>
              <a:rPr lang="en-US" altLang="ja-JP" sz="2400" b="1" kern="100" dirty="0">
                <a:latin typeface="ＭＳ ゴシック" panose="020B0609070205080204" pitchFamily="49" charset="-128"/>
                <a:ea typeface="ＭＳ ゴシック" panose="020B0609070205080204" pitchFamily="49" charset="-128"/>
              </a:rPr>
              <a:t>11</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7</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9</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764</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17</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3560491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15</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能力不足・成績不良による解雇</a:t>
            </a: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判断のポイント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職務の範囲について、雇用契約により一定の限定がなされているか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能力不足、成績不良の程度</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③</a:t>
            </a:r>
            <a:r>
              <a:rPr lang="ja-JP" altLang="en-US" sz="2400" b="1" kern="100" dirty="0">
                <a:latin typeface="ＭＳ ゴシック" panose="020B0609070205080204" pitchFamily="49" charset="-128"/>
                <a:ea typeface="ＭＳ ゴシック" panose="020B0609070205080204" pitchFamily="49" charset="-128"/>
              </a:rPr>
              <a:t>注意指導など、使用者による改善機会の付与</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解雇回避措置</a:t>
            </a:r>
            <a:r>
              <a:rPr lang="en-US" altLang="ja-JP" sz="2400" b="1" kern="100" dirty="0">
                <a:latin typeface="ＭＳ ゴシック" panose="020B0609070205080204" pitchFamily="49" charset="-128"/>
                <a:ea typeface="ＭＳ ゴシック" panose="020B0609070205080204" pitchFamily="49" charset="-128"/>
              </a:rPr>
              <a:t>)</a:t>
            </a:r>
          </a:p>
          <a:p>
            <a:pPr marL="0" indent="0" algn="just">
              <a:lnSpc>
                <a:spcPts val="2646"/>
              </a:lnSpc>
              <a:buFont typeface="Arial" panose="020B0604020202020204" pitchFamily="34" charset="0"/>
              <a:buNone/>
              <a:defRPr/>
            </a:pPr>
            <a:endParaRPr lang="ja-JP" altLang="en-US"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特に、</a:t>
            </a: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の職務の範囲の認定によって、</a:t>
            </a: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や③の能力不足や解雇</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回避措置がどの程度必要とされるかが異なってくる。</a:t>
            </a: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417295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16</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新卒採用者の場合　②③の要件が厳格に判断される。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解雇無効の事案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②に関して、</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回連続して下位</a:t>
            </a:r>
            <a:r>
              <a:rPr lang="en-US" altLang="ja-JP" sz="2400" b="1" kern="100" dirty="0">
                <a:latin typeface="ＭＳ ゴシック" panose="020B0609070205080204" pitchFamily="49" charset="-128"/>
                <a:ea typeface="ＭＳ ゴシック" panose="020B0609070205080204" pitchFamily="49" charset="-128"/>
              </a:rPr>
              <a:t>10</a:t>
            </a:r>
            <a:r>
              <a:rPr lang="ja-JP" altLang="en-US" sz="2400" b="1" kern="100" dirty="0">
                <a:latin typeface="ＭＳ ゴシック" panose="020B0609070205080204" pitchFamily="49" charset="-128"/>
                <a:ea typeface="ＭＳ ゴシック" panose="020B0609070205080204" pitchFamily="49" charset="-128"/>
              </a:rPr>
              <a:t>パーセント未満の考課順位であった従業員について、人事考課は、相対評価であって、絶対評価ではない以上、そのことから直ちに労働能率が著しく劣り、向上の見込みがないといえないとした事案</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セガ・エンタープライゼス事件・東京地決平成</a:t>
            </a:r>
            <a:r>
              <a:rPr lang="en-US" altLang="ja-JP" sz="2400" b="1" kern="100" dirty="0">
                <a:latin typeface="ＭＳ ゴシック" panose="020B0609070205080204" pitchFamily="49" charset="-128"/>
                <a:ea typeface="ＭＳ ゴシック" panose="020B0609070205080204" pitchFamily="49" charset="-128"/>
              </a:rPr>
              <a:t>11</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10</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15</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770</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34</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③</a:t>
            </a:r>
            <a:r>
              <a:rPr lang="ja-JP" altLang="en-US" sz="2400" b="1" kern="100" dirty="0">
                <a:latin typeface="ＭＳ ゴシック" panose="020B0609070205080204" pitchFamily="49" charset="-128"/>
                <a:ea typeface="ＭＳ ゴシック" panose="020B0609070205080204" pitchFamily="49" charset="-128"/>
              </a:rPr>
              <a:t>についても、その適性にあった職務への転換やその業務内容に見合った職位への降格、一定期間内に業績改善が見られなかった場合の解雇の可能性をより具体的に伝えた上での更なる業績改善の機会付与等を講じるべきであったとして解雇が無効とされた事案</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日本アイ・ビー・エム</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解雇・第</a:t>
            </a:r>
            <a:r>
              <a:rPr lang="en-US" altLang="ja-JP" sz="2400" b="1" kern="100" dirty="0">
                <a:latin typeface="ＭＳ ゴシック" panose="020B0609070205080204" pitchFamily="49" charset="-128"/>
                <a:ea typeface="ＭＳ ゴシック" panose="020B0609070205080204" pitchFamily="49" charset="-128"/>
              </a:rPr>
              <a:t>1)</a:t>
            </a:r>
            <a:r>
              <a:rPr lang="ja-JP" altLang="en-US" sz="2400" b="1" kern="100" dirty="0">
                <a:latin typeface="ＭＳ ゴシック" panose="020B0609070205080204" pitchFamily="49" charset="-128"/>
                <a:ea typeface="ＭＳ ゴシック" panose="020B0609070205080204" pitchFamily="49" charset="-128"/>
              </a:rPr>
              <a:t>事件・東京地判平成</a:t>
            </a:r>
            <a:r>
              <a:rPr lang="en-US" altLang="ja-JP" sz="2400" b="1" kern="100" dirty="0">
                <a:latin typeface="ＭＳ ゴシック" panose="020B0609070205080204" pitchFamily="49" charset="-128"/>
                <a:ea typeface="ＭＳ ゴシック" panose="020B0609070205080204" pitchFamily="49" charset="-128"/>
              </a:rPr>
              <a:t>28</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28</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1142</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40</a:t>
            </a:r>
            <a:r>
              <a:rPr lang="ja-JP" altLang="en-US" sz="2400" b="1" kern="100" dirty="0">
                <a:latin typeface="ＭＳ ゴシック" panose="020B0609070205080204" pitchFamily="49" charset="-128"/>
                <a:ea typeface="ＭＳ ゴシック" panose="020B0609070205080204" pitchFamily="49" charset="-128"/>
              </a:rPr>
              <a:t>頁）</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96877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17</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解雇有効の事案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①複数回の配転を行い、本人の希望を踏まえて約</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か月間日常業務を免除して研修の機会を与えていたもの</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三井リース事業事件・東京地決平成</a:t>
            </a:r>
            <a:r>
              <a:rPr lang="en-US" altLang="ja-JP" sz="2400" b="1" kern="100" dirty="0">
                <a:latin typeface="ＭＳ ゴシック" panose="020B0609070205080204" pitchFamily="49" charset="-128"/>
                <a:ea typeface="ＭＳ ゴシック" panose="020B0609070205080204" pitchFamily="49" charset="-128"/>
              </a:rPr>
              <a:t>6</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11</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10</a:t>
            </a:r>
            <a:r>
              <a:rPr lang="ja-JP" altLang="en-US" sz="2400" b="1" kern="100" dirty="0">
                <a:latin typeface="ＭＳ ゴシック" panose="020B0609070205080204" pitchFamily="49" charset="-128"/>
                <a:ea typeface="ＭＳ ゴシック" panose="020B0609070205080204" pitchFamily="49" charset="-128"/>
              </a:rPr>
              <a:t>日労経速</a:t>
            </a:r>
            <a:r>
              <a:rPr lang="en-US" altLang="ja-JP" sz="2400" b="1" kern="100" dirty="0">
                <a:latin typeface="ＭＳ ゴシック" panose="020B0609070205080204" pitchFamily="49" charset="-128"/>
                <a:ea typeface="ＭＳ ゴシック" panose="020B0609070205080204" pitchFamily="49" charset="-128"/>
              </a:rPr>
              <a:t>1550</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23</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②本人の問題行動について、警告書によるものを含め、度重なる注意</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警告を行い、配転による職場環境の変更や研修を行って改善の機会を与え、姿勢が改まらない場合重大な措置となりかねない旨の認識を示していたにもかかわらず、問題が改善せずむしろ明確に指示事項に反する事態が多発していたとされたもの</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富士ゼロックス事件・東京地判平成</a:t>
            </a:r>
            <a:r>
              <a:rPr lang="en-US" altLang="ja-JP" sz="2400" b="1" kern="100" dirty="0">
                <a:latin typeface="ＭＳ ゴシック" panose="020B0609070205080204" pitchFamily="49" charset="-128"/>
                <a:ea typeface="ＭＳ ゴシック" panose="020B0609070205080204" pitchFamily="49" charset="-128"/>
              </a:rPr>
              <a:t>26</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14</a:t>
            </a:r>
            <a:r>
              <a:rPr lang="ja-JP" altLang="en-US" sz="2400" b="1" kern="100" dirty="0">
                <a:latin typeface="ＭＳ ゴシック" panose="020B0609070205080204" pitchFamily="49" charset="-128"/>
                <a:ea typeface="ＭＳ ゴシック" panose="020B0609070205080204" pitchFamily="49" charset="-128"/>
              </a:rPr>
              <a:t>日労経速</a:t>
            </a:r>
            <a:r>
              <a:rPr lang="en-US" altLang="ja-JP" sz="2400" b="1" kern="100" dirty="0">
                <a:latin typeface="ＭＳ ゴシック" panose="020B0609070205080204" pitchFamily="49" charset="-128"/>
                <a:ea typeface="ＭＳ ゴシック" panose="020B0609070205080204" pitchFamily="49" charset="-128"/>
              </a:rPr>
              <a:t>2211</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mn-ea"/>
              </a:rPr>
              <a:t>注意指導や配転、研修といった改善のための措置を繰り返し行ったことを評価</a:t>
            </a:r>
          </a:p>
        </p:txBody>
      </p:sp>
    </p:spTree>
    <p:extLst>
      <p:ext uri="{BB962C8B-B14F-4D97-AF65-F5344CB8AC3E}">
        <p14:creationId xmlns:p14="http://schemas.microsoft.com/office/powerpoint/2010/main" val="534907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18</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中途採用者の場合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一定の能力・経験を有することを前提に採用された場合は、</a:t>
            </a: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や③の要件が緩和され、期待されていた能力・経験を満たしていない場合には、解雇に際し配転等の可能性を検討する必要がないとされることもある。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人事本部長として採用された労働者の解雇について、学歴・職歴に着目して人事本部長としての地位を特定した採用であり、労働者・使用者ともに、人事本部長ではなく一般の人事課員として入社・採用する意思はなかったことで一致しているなどとして、異なる職位・職種への配転等を命じる義務はなかったとした事案</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フォード自動車</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日本</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事件・東京高判昭和</a:t>
            </a:r>
            <a:r>
              <a:rPr lang="en-US" altLang="ja-JP" sz="2400" b="1" kern="100" dirty="0">
                <a:latin typeface="ＭＳ ゴシック" panose="020B0609070205080204" pitchFamily="49" charset="-128"/>
                <a:ea typeface="ＭＳ ゴシック" panose="020B0609070205080204" pitchFamily="49" charset="-128"/>
              </a:rPr>
              <a:t>59</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3</a:t>
            </a:r>
            <a:r>
              <a:rPr lang="ja-JP" altLang="en-US" sz="2400" b="1" kern="100" dirty="0">
                <a:latin typeface="ＭＳ ゴシック" panose="020B0609070205080204" pitchFamily="49" charset="-128"/>
                <a:ea typeface="ＭＳ ゴシック" panose="020B0609070205080204" pitchFamily="49" charset="-128"/>
              </a:rPr>
              <a:t>月</a:t>
            </a:r>
            <a:r>
              <a:rPr lang="en-US" altLang="ja-JP" sz="2400" b="1" kern="100" dirty="0">
                <a:latin typeface="ＭＳ ゴシック" panose="020B0609070205080204" pitchFamily="49" charset="-128"/>
                <a:ea typeface="ＭＳ ゴシック" panose="020B0609070205080204" pitchFamily="49" charset="-128"/>
              </a:rPr>
              <a:t>30</a:t>
            </a:r>
            <a:r>
              <a:rPr lang="ja-JP" altLang="en-US" sz="2400" b="1" kern="100" dirty="0">
                <a:latin typeface="ＭＳ ゴシック" panose="020B0609070205080204" pitchFamily="49" charset="-128"/>
                <a:ea typeface="ＭＳ ゴシック" panose="020B0609070205080204" pitchFamily="49" charset="-128"/>
              </a:rPr>
              <a:t>日労判</a:t>
            </a:r>
            <a:r>
              <a:rPr lang="en-US" altLang="ja-JP" sz="2400" b="1" kern="100" dirty="0">
                <a:latin typeface="ＭＳ ゴシック" panose="020B0609070205080204" pitchFamily="49" charset="-128"/>
                <a:ea typeface="ＭＳ ゴシック" panose="020B0609070205080204" pitchFamily="49" charset="-128"/>
              </a:rPr>
              <a:t>437</a:t>
            </a:r>
            <a:r>
              <a:rPr lang="ja-JP" altLang="en-US" sz="2400" b="1" kern="100" dirty="0">
                <a:latin typeface="ＭＳ ゴシック" panose="020B0609070205080204" pitchFamily="49" charset="-128"/>
                <a:ea typeface="ＭＳ ゴシック" panose="020B0609070205080204" pitchFamily="49" charset="-128"/>
              </a:rPr>
              <a:t>号</a:t>
            </a:r>
            <a:r>
              <a:rPr lang="en-US" altLang="ja-JP" sz="2400" b="1" kern="100" dirty="0">
                <a:latin typeface="ＭＳ ゴシック" panose="020B0609070205080204" pitchFamily="49" charset="-128"/>
                <a:ea typeface="ＭＳ ゴシック" panose="020B0609070205080204" pitchFamily="49" charset="-128"/>
              </a:rPr>
              <a:t>41</a:t>
            </a:r>
            <a:r>
              <a:rPr lang="ja-JP" altLang="en-US" sz="2400" b="1" kern="100" dirty="0">
                <a:latin typeface="ＭＳ ゴシック" panose="020B0609070205080204" pitchFamily="49" charset="-128"/>
                <a:ea typeface="ＭＳ ゴシック" panose="020B0609070205080204" pitchFamily="49" charset="-128"/>
              </a:rPr>
              <a:t>頁</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がある。</a:t>
            </a:r>
            <a:endParaRPr lang="ja-JP" altLang="en-US" sz="2400" b="1" kern="100" dirty="0">
              <a:latin typeface="+mn-ea"/>
            </a:endParaRPr>
          </a:p>
        </p:txBody>
      </p:sp>
    </p:spTree>
    <p:extLst>
      <p:ext uri="{BB962C8B-B14F-4D97-AF65-F5344CB8AC3E}">
        <p14:creationId xmlns:p14="http://schemas.microsoft.com/office/powerpoint/2010/main" val="302975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19</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労働者の規律違反の行為に関するもの</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解雇無効の事案</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①精神的不調のために欠勤している労働者に対し、健康診断等を実施せずになされた諭旨退職処分が無効とされた例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②会社のパソコンから私的な電子メールを送信し、上司に対する誹謗中傷を行ったことによる解雇が無効とされた例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③根拠を有しない出向命令を拒否したことを理由とする解雇が無効とされた例　</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④セクハラに関するビラの配布は、組合活動の一環としてなされたものだとして、組合委員長の解雇が無効とされた例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⑤労組委員長が営業手当の廃止をめぐり、市役所、取引会社等に質問状を配布したことを理由とする解雇が無効とされた例</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1267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講師紹介</a:t>
            </a:r>
          </a:p>
        </p:txBody>
      </p:sp>
      <p:sp>
        <p:nvSpPr>
          <p:cNvPr id="5" name="正方形/長方形 4">
            <a:extLst>
              <a:ext uri="{FF2B5EF4-FFF2-40B4-BE49-F238E27FC236}">
                <a16:creationId xmlns:a16="http://schemas.microsoft.com/office/drawing/2014/main" id="{9FEF16FE-3BF1-47E7-A99D-456BAC98DE78}"/>
              </a:ext>
            </a:extLst>
          </p:cNvPr>
          <p:cNvSpPr/>
          <p:nvPr/>
        </p:nvSpPr>
        <p:spPr>
          <a:xfrm>
            <a:off x="3207487" y="6158085"/>
            <a:ext cx="1891605" cy="54483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b"/>
          <a:lstStyle/>
          <a:p>
            <a:endParaRPr kumimoji="1" lang="en-US" altLang="ja-JP" b="1" dirty="0">
              <a:solidFill>
                <a:schemeClr val="tx1"/>
              </a:solidFill>
              <a:latin typeface="+mn-ea"/>
            </a:endParaRPr>
          </a:p>
        </p:txBody>
      </p:sp>
      <p:sp>
        <p:nvSpPr>
          <p:cNvPr id="6" name="角丸四角形 35">
            <a:extLst>
              <a:ext uri="{FF2B5EF4-FFF2-40B4-BE49-F238E27FC236}">
                <a16:creationId xmlns:a16="http://schemas.microsoft.com/office/drawing/2014/main" id="{380A37B9-7C20-4123-852F-F23A008C0FE8}"/>
              </a:ext>
            </a:extLst>
          </p:cNvPr>
          <p:cNvSpPr/>
          <p:nvPr/>
        </p:nvSpPr>
        <p:spPr>
          <a:xfrm>
            <a:off x="520700" y="5691902"/>
            <a:ext cx="9995208" cy="1691606"/>
          </a:xfrm>
          <a:prstGeom prst="roundRect">
            <a:avLst>
              <a:gd name="adj" fmla="val 14543"/>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b="1" u="dotted" kern="100" dirty="0">
                <a:solidFill>
                  <a:schemeClr val="tx1"/>
                </a:solidFill>
                <a:latin typeface="+mn-ea"/>
                <a:cs typeface="Times New Roman" panose="020F0502020204030204" pitchFamily="34" charset="0"/>
              </a:rPr>
              <a:t>＜弁護士からの一言＞</a:t>
            </a:r>
            <a:endParaRPr lang="en-US" altLang="ja-JP" sz="1600" b="1" u="dotted" kern="100" dirty="0">
              <a:solidFill>
                <a:schemeClr val="tx1"/>
              </a:solidFill>
              <a:latin typeface="+mn-ea"/>
              <a:cs typeface="Times New Roman" panose="020F0502020204030204" pitchFamily="34" charset="0"/>
            </a:endParaRPr>
          </a:p>
          <a:p>
            <a:pPr>
              <a:lnSpc>
                <a:spcPct val="150000"/>
              </a:lnSpc>
            </a:pPr>
            <a:r>
              <a:rPr lang="ja-JP" altLang="en-US" sz="1600" b="1" kern="100" dirty="0">
                <a:solidFill>
                  <a:schemeClr val="tx1"/>
                </a:solidFill>
                <a:latin typeface="+mn-ea"/>
                <a:cs typeface="Times New Roman" panose="020F0502020204030204" pitchFamily="34" charset="0"/>
              </a:rPr>
              <a:t>依頼者の人生や会社の行く末を左右する重大なご相談を安心してお任せいただくことができるよう、これからも依頼者の方と弁護士の距離が近く、心の壁がない法律事務所を作っていきます。</a:t>
            </a:r>
          </a:p>
        </p:txBody>
      </p:sp>
      <p:graphicFrame>
        <p:nvGraphicFramePr>
          <p:cNvPr id="7" name="表 6">
            <a:extLst>
              <a:ext uri="{FF2B5EF4-FFF2-40B4-BE49-F238E27FC236}">
                <a16:creationId xmlns:a16="http://schemas.microsoft.com/office/drawing/2014/main" id="{8AC08FA1-C0B1-4992-B917-ECEE334F4499}"/>
              </a:ext>
            </a:extLst>
          </p:cNvPr>
          <p:cNvGraphicFramePr>
            <a:graphicFrameLocks noGrp="1"/>
          </p:cNvGraphicFramePr>
          <p:nvPr>
            <p:extLst>
              <p:ext uri="{D42A27DB-BD31-4B8C-83A1-F6EECF244321}">
                <p14:modId xmlns:p14="http://schemas.microsoft.com/office/powerpoint/2010/main" val="63016078"/>
              </p:ext>
            </p:extLst>
          </p:nvPr>
        </p:nvGraphicFramePr>
        <p:xfrm>
          <a:off x="4697834" y="1367621"/>
          <a:ext cx="5025986" cy="4034025"/>
        </p:xfrm>
        <a:graphic>
          <a:graphicData uri="http://schemas.openxmlformats.org/drawingml/2006/table">
            <a:tbl>
              <a:tblPr/>
              <a:tblGrid>
                <a:gridCol w="906803">
                  <a:extLst>
                    <a:ext uri="{9D8B030D-6E8A-4147-A177-3AD203B41FA5}">
                      <a16:colId xmlns:a16="http://schemas.microsoft.com/office/drawing/2014/main" val="20000"/>
                    </a:ext>
                  </a:extLst>
                </a:gridCol>
                <a:gridCol w="4119183">
                  <a:extLst>
                    <a:ext uri="{9D8B030D-6E8A-4147-A177-3AD203B41FA5}">
                      <a16:colId xmlns:a16="http://schemas.microsoft.com/office/drawing/2014/main" val="20001"/>
                    </a:ext>
                  </a:extLst>
                </a:gridCol>
              </a:tblGrid>
              <a:tr h="631678">
                <a:tc>
                  <a:txBody>
                    <a:bodyPr/>
                    <a:lstStyle/>
                    <a:p>
                      <a:pPr algn="ctr"/>
                      <a:r>
                        <a:rPr lang="ja-JP" altLang="en-US" sz="1600" b="1" i="0" dirty="0">
                          <a:solidFill>
                            <a:schemeClr val="bg1"/>
                          </a:solidFill>
                          <a:latin typeface="游ゴシック" panose="020B0400000000000000" pitchFamily="50" charset="-128"/>
                          <a:ea typeface="游ゴシック" panose="020B0400000000000000" pitchFamily="50" charset="-128"/>
                          <a:cs typeface="Meiryo UI" pitchFamily="50" charset="-128"/>
                        </a:rPr>
                        <a:t>事務所</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4D7EBC"/>
                    </a:solidFill>
                  </a:tcPr>
                </a:tc>
                <a:tc>
                  <a:txBody>
                    <a:bodyPr/>
                    <a:lstStyle/>
                    <a:p>
                      <a:pPr algn="ctr"/>
                      <a:r>
                        <a:rPr lang="ja-JP" altLang="en-US" sz="1600" dirty="0">
                          <a:latin typeface="+mn-lt"/>
                          <a:ea typeface="HG明朝B" pitchFamily="17" charset="-128"/>
                        </a:rPr>
                        <a:t>弁護士法人</a:t>
                      </a:r>
                      <a:r>
                        <a:rPr lang="ja-JP" altLang="en-US" sz="1600" baseline="0" dirty="0">
                          <a:latin typeface="+mn-lt"/>
                          <a:ea typeface="HG明朝B" pitchFamily="17" charset="-128"/>
                        </a:rPr>
                        <a:t> </a:t>
                      </a:r>
                      <a:r>
                        <a:rPr lang="ja-JP" altLang="en-US" sz="1600" dirty="0">
                          <a:latin typeface="+mn-lt"/>
                          <a:ea typeface="HG明朝B" pitchFamily="17" charset="-128"/>
                        </a:rPr>
                        <a:t>半田</a:t>
                      </a:r>
                      <a:r>
                        <a:rPr kumimoji="1" lang="ja-JP" altLang="en-US" sz="1600" kern="1200" dirty="0">
                          <a:solidFill>
                            <a:schemeClr val="tx1"/>
                          </a:solidFill>
                          <a:latin typeface="+mn-lt"/>
                          <a:ea typeface="HG明朝B" pitchFamily="17" charset="-128"/>
                          <a:cs typeface="+mn-cs"/>
                        </a:rPr>
                        <a:t>みな</a:t>
                      </a:r>
                      <a:r>
                        <a:rPr lang="ja-JP" altLang="en-US" sz="1600" dirty="0">
                          <a:latin typeface="+mn-lt"/>
                          <a:ea typeface="HG明朝B" pitchFamily="17" charset="-128"/>
                        </a:rPr>
                        <a:t>と法律事務所</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628110">
                <a:tc>
                  <a:txBody>
                    <a:bodyPr/>
                    <a:lstStyle/>
                    <a:p>
                      <a:pPr algn="ctr"/>
                      <a:r>
                        <a:rPr lang="ja-JP" altLang="en-US" sz="1600" b="1" i="0" dirty="0">
                          <a:solidFill>
                            <a:schemeClr val="bg1"/>
                          </a:solidFill>
                          <a:latin typeface="游ゴシック" panose="020B0400000000000000" pitchFamily="50" charset="-128"/>
                          <a:ea typeface="游ゴシック" panose="020B0400000000000000" pitchFamily="50" charset="-128"/>
                          <a:cs typeface="Meiryo UI" pitchFamily="50" charset="-128"/>
                        </a:rPr>
                        <a:t>代表</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4D7EBC"/>
                    </a:solidFill>
                  </a:tcPr>
                </a:tc>
                <a:tc>
                  <a:txBody>
                    <a:bodyPr/>
                    <a:lstStyle/>
                    <a:p>
                      <a:pPr marL="0" marR="0" indent="0" algn="ctr" defTabSz="801929" rtl="0" eaLnBrk="1" fontAlgn="auto" latinLnBrk="0" hangingPunct="1">
                        <a:lnSpc>
                          <a:spcPct val="100000"/>
                        </a:lnSpc>
                        <a:spcBef>
                          <a:spcPts val="0"/>
                        </a:spcBef>
                        <a:spcAft>
                          <a:spcPts val="0"/>
                        </a:spcAft>
                        <a:buClrTx/>
                        <a:buSzTx/>
                        <a:buFontTx/>
                        <a:buNone/>
                        <a:tabLst/>
                        <a:defRPr/>
                      </a:pPr>
                      <a:r>
                        <a:rPr kumimoji="1" lang="ja-JP" altLang="en-US" sz="1600" kern="1200" dirty="0">
                          <a:solidFill>
                            <a:schemeClr val="tx1"/>
                          </a:solidFill>
                          <a:latin typeface="+mn-lt"/>
                          <a:ea typeface="HG明朝B" pitchFamily="17" charset="-128"/>
                          <a:cs typeface="+mn-cs"/>
                        </a:rPr>
                        <a:t>中島 康雄</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3"/>
                  </a:ext>
                </a:extLst>
              </a:tr>
              <a:tr h="1304507">
                <a:tc>
                  <a:txBody>
                    <a:bodyPr/>
                    <a:lstStyle/>
                    <a:p>
                      <a:pPr algn="ctr"/>
                      <a:r>
                        <a:rPr lang="ja-JP" altLang="en-US" sz="1600" b="1" i="0" dirty="0">
                          <a:solidFill>
                            <a:schemeClr val="bg1"/>
                          </a:solidFill>
                          <a:latin typeface="游ゴシック" panose="020B0400000000000000" pitchFamily="50" charset="-128"/>
                          <a:ea typeface="游ゴシック" panose="020B0400000000000000" pitchFamily="50" charset="-128"/>
                          <a:cs typeface="Meiryo UI" pitchFamily="50" charset="-128"/>
                        </a:rPr>
                        <a:t>住所</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4D7EBC"/>
                    </a:solidFill>
                  </a:tcPr>
                </a:tc>
                <a:tc>
                  <a:txBody>
                    <a:bodyPr/>
                    <a:lstStyle/>
                    <a:p>
                      <a:pPr algn="ct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愛知県半田市宮本町</a:t>
                      </a:r>
                      <a:endPar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endParaRPr>
                    </a:p>
                    <a:p>
                      <a:pPr algn="ctr"/>
                      <a:r>
                        <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rPr>
                        <a:t>3</a:t>
                      </a: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丁目</a:t>
                      </a:r>
                      <a:r>
                        <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rPr>
                        <a:t>217</a:t>
                      </a: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番地</a:t>
                      </a:r>
                      <a:r>
                        <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rPr>
                        <a:t>21</a:t>
                      </a: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セントラルビル</a:t>
                      </a:r>
                      <a:r>
                        <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rPr>
                        <a:t>2</a:t>
                      </a: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階</a:t>
                      </a:r>
                      <a:r>
                        <a:rPr kumimoji="1" lang="en-US" altLang="ja-JP" sz="1600" b="0" i="0" kern="1200" dirty="0">
                          <a:solidFill>
                            <a:schemeClr val="tx1"/>
                          </a:solidFill>
                          <a:effectLst/>
                          <a:latin typeface="HGS明朝B" panose="02020800000000000000" pitchFamily="18" charset="-128"/>
                          <a:ea typeface="HGS明朝B" panose="02020800000000000000" pitchFamily="18" charset="-128"/>
                          <a:cs typeface="+mn-cs"/>
                        </a:rPr>
                        <a:t>203</a:t>
                      </a:r>
                      <a:r>
                        <a:rPr kumimoji="1" lang="ja-JP" altLang="en-US" sz="1600" b="0" i="0" kern="1200" dirty="0">
                          <a:solidFill>
                            <a:schemeClr val="tx1"/>
                          </a:solidFill>
                          <a:effectLst/>
                          <a:latin typeface="HGS明朝B" panose="02020800000000000000" pitchFamily="18" charset="-128"/>
                          <a:ea typeface="HGS明朝B" panose="02020800000000000000" pitchFamily="18" charset="-128"/>
                          <a:cs typeface="+mn-cs"/>
                        </a:rPr>
                        <a:t>室</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5"/>
                  </a:ext>
                </a:extLst>
              </a:tr>
              <a:tr h="832497">
                <a:tc>
                  <a:txBody>
                    <a:bodyPr/>
                    <a:lstStyle/>
                    <a:p>
                      <a:pPr algn="ctr"/>
                      <a:r>
                        <a:rPr lang="ja-JP" altLang="en-US" sz="1600" b="1" i="0" dirty="0">
                          <a:solidFill>
                            <a:schemeClr val="bg1"/>
                          </a:solidFill>
                          <a:latin typeface="游ゴシック" panose="020B0400000000000000" pitchFamily="50" charset="-128"/>
                          <a:ea typeface="游ゴシック" panose="020B0400000000000000" pitchFamily="50" charset="-128"/>
                          <a:cs typeface="Meiryo UI" pitchFamily="50" charset="-128"/>
                        </a:rPr>
                        <a:t>電話</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4D7EBC"/>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zh-TW" sz="1600" b="1" i="0" kern="1200" dirty="0">
                        <a:solidFill>
                          <a:schemeClr val="tx1"/>
                        </a:solidFill>
                        <a:effectLst/>
                        <a:latin typeface="游ゴシック" panose="020B0400000000000000" pitchFamily="50" charset="-128"/>
                        <a:ea typeface="游ゴシック" panose="020B04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zh-TW" sz="1600" b="1" i="0" kern="1200" dirty="0">
                          <a:solidFill>
                            <a:schemeClr val="tx1"/>
                          </a:solidFill>
                          <a:effectLst/>
                          <a:latin typeface="游ゴシック" panose="020B0400000000000000" pitchFamily="50" charset="-128"/>
                          <a:ea typeface="游ゴシック" panose="020B0400000000000000" pitchFamily="50" charset="-128"/>
                          <a:cs typeface="+mn-cs"/>
                        </a:rPr>
                        <a:t>0569-25-0008</a:t>
                      </a:r>
                      <a:r>
                        <a:rPr kumimoji="1" lang="zh-TW" altLang="en-US" sz="1600" b="1" i="0" kern="1200" dirty="0">
                          <a:solidFill>
                            <a:schemeClr val="tx1"/>
                          </a:solidFill>
                          <a:effectLst/>
                          <a:latin typeface="游ゴシック" panose="020B0400000000000000" pitchFamily="50" charset="-128"/>
                          <a:ea typeface="游ゴシック" panose="020B0400000000000000" pitchFamily="50" charset="-128"/>
                          <a:cs typeface="+mn-cs"/>
                        </a:rPr>
                        <a:t>　</a:t>
                      </a:r>
                      <a:endParaRPr kumimoji="1" lang="en-US" altLang="zh-TW" sz="1600" b="1" i="0" kern="1200" dirty="0">
                        <a:solidFill>
                          <a:schemeClr val="tx1"/>
                        </a:solidFill>
                        <a:effectLst/>
                        <a:latin typeface="游ゴシック" panose="020B0400000000000000" pitchFamily="50" charset="-128"/>
                        <a:ea typeface="游ゴシック" panose="020B0400000000000000" pitchFamily="50" charset="-128"/>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zh-TW" altLang="en-US" sz="1600" b="1" i="0" kern="1200" dirty="0">
                          <a:solidFill>
                            <a:schemeClr val="tx1"/>
                          </a:solidFill>
                          <a:effectLst/>
                          <a:latin typeface="游ゴシック" panose="020B0400000000000000" pitchFamily="50" charset="-128"/>
                          <a:ea typeface="游ゴシック" panose="020B0400000000000000" pitchFamily="50" charset="-128"/>
                          <a:cs typeface="+mn-cs"/>
                        </a:rPr>
                        <a:t>（</a:t>
                      </a:r>
                      <a:r>
                        <a:rPr kumimoji="1" lang="ja-JP" altLang="en-US" sz="1600" b="1" i="0" kern="1200" dirty="0">
                          <a:solidFill>
                            <a:schemeClr val="tx1"/>
                          </a:solidFill>
                          <a:effectLst/>
                          <a:latin typeface="游ゴシック" panose="020B0400000000000000" pitchFamily="50" charset="-128"/>
                          <a:ea typeface="+mn-ea"/>
                          <a:cs typeface="+mn-cs"/>
                        </a:rPr>
                        <a:t>平日</a:t>
                      </a:r>
                      <a:r>
                        <a:rPr kumimoji="1" lang="en-US" altLang="ja-JP" sz="1600" b="1" i="0" kern="1200" dirty="0">
                          <a:solidFill>
                            <a:schemeClr val="tx1"/>
                          </a:solidFill>
                          <a:effectLst/>
                          <a:latin typeface="游ゴシック" panose="020B0400000000000000" pitchFamily="50" charset="-128"/>
                          <a:ea typeface="+mn-ea"/>
                          <a:cs typeface="+mn-cs"/>
                        </a:rPr>
                        <a:t>9:00-21:00</a:t>
                      </a:r>
                      <a:r>
                        <a:rPr kumimoji="1" lang="ja-JP" altLang="en-US" sz="1600" b="1" i="0" kern="1200" dirty="0">
                          <a:solidFill>
                            <a:schemeClr val="tx1"/>
                          </a:solidFill>
                          <a:effectLst/>
                          <a:latin typeface="游ゴシック" panose="020B0400000000000000" pitchFamily="50" charset="-128"/>
                          <a:ea typeface="+mn-ea"/>
                          <a:cs typeface="+mn-cs"/>
                        </a:rPr>
                        <a:t>）</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7"/>
                  </a:ext>
                </a:extLst>
              </a:tr>
              <a:tr h="630210">
                <a:tc>
                  <a:txBody>
                    <a:bodyPr/>
                    <a:lstStyle/>
                    <a:p>
                      <a:pPr algn="ctr"/>
                      <a:r>
                        <a:rPr lang="en-US" altLang="ja-JP" sz="1600" b="1" i="0" dirty="0">
                          <a:solidFill>
                            <a:schemeClr val="bg1"/>
                          </a:solidFill>
                          <a:latin typeface="游ゴシック" panose="020B0400000000000000" pitchFamily="50" charset="-128"/>
                          <a:ea typeface="游ゴシック" panose="020B0400000000000000" pitchFamily="50" charset="-128"/>
                          <a:cs typeface="Meiryo UI" pitchFamily="50" charset="-128"/>
                        </a:rPr>
                        <a:t>FAX</a:t>
                      </a:r>
                      <a:endParaRPr lang="ja-JP" altLang="en-US" sz="1600" b="1" i="0" dirty="0">
                        <a:solidFill>
                          <a:schemeClr val="bg1"/>
                        </a:solidFill>
                        <a:latin typeface="游ゴシック" panose="020B0400000000000000" pitchFamily="50" charset="-128"/>
                        <a:ea typeface="游ゴシック" panose="020B0400000000000000" pitchFamily="50" charset="-128"/>
                        <a:cs typeface="Meiryo UI" pitchFamily="50" charset="-128"/>
                      </a:endParaRP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4D7EBC"/>
                    </a:solidFill>
                  </a:tcPr>
                </a:tc>
                <a:tc>
                  <a:txBody>
                    <a:bodyPr/>
                    <a:lstStyle/>
                    <a:p>
                      <a:pPr algn="ctr"/>
                      <a:r>
                        <a:rPr kumimoji="1" lang="en-US" altLang="ja-JP" sz="1600" b="1" i="0" kern="1200" dirty="0">
                          <a:solidFill>
                            <a:schemeClr val="tx1"/>
                          </a:solidFill>
                          <a:effectLst/>
                          <a:latin typeface="游ゴシック" panose="020B0400000000000000" pitchFamily="50" charset="-128"/>
                          <a:ea typeface="+mn-ea"/>
                          <a:cs typeface="+mn-cs"/>
                        </a:rPr>
                        <a:t>0569-25-0009</a:t>
                      </a:r>
                    </a:p>
                  </a:txBody>
                  <a:tcPr marL="80763" marR="80763" marT="54000" marB="54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32971865"/>
                  </a:ext>
                </a:extLst>
              </a:tr>
            </a:tbl>
          </a:graphicData>
        </a:graphic>
      </p:graphicFrame>
      <p:sp>
        <p:nvSpPr>
          <p:cNvPr id="10" name="テキスト ボックス 9"/>
          <p:cNvSpPr txBox="1"/>
          <p:nvPr/>
        </p:nvSpPr>
        <p:spPr>
          <a:xfrm>
            <a:off x="-54694" y="75766"/>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はじめに</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a:t>
            </a:fld>
            <a:endParaRPr kumimoji="1" lang="ja-JP" altLang="en-US"/>
          </a:p>
        </p:txBody>
      </p:sp>
      <p:pic>
        <p:nvPicPr>
          <p:cNvPr id="11" name="図 10"/>
          <p:cNvPicPr>
            <a:picLocks noChangeAspect="1"/>
          </p:cNvPicPr>
          <p:nvPr/>
        </p:nvPicPr>
        <p:blipFill>
          <a:blip r:embed="rId3"/>
          <a:stretch>
            <a:fillRect/>
          </a:stretch>
        </p:blipFill>
        <p:spPr>
          <a:xfrm>
            <a:off x="953418" y="1177111"/>
            <a:ext cx="2952328" cy="4207733"/>
          </a:xfrm>
          <a:prstGeom prst="rect">
            <a:avLst/>
          </a:prstGeom>
        </p:spPr>
      </p:pic>
      <p:sp>
        <p:nvSpPr>
          <p:cNvPr id="14" name="テキスト ボックス 61"/>
          <p:cNvSpPr txBox="1">
            <a:spLocks noChangeArrowheads="1"/>
          </p:cNvSpPr>
          <p:nvPr/>
        </p:nvSpPr>
        <p:spPr bwMode="auto">
          <a:xfrm>
            <a:off x="953418" y="4067869"/>
            <a:ext cx="2952328" cy="1152128"/>
          </a:xfrm>
          <a:prstGeom prst="rect">
            <a:avLst/>
          </a:prstGeom>
          <a:solidFill>
            <a:schemeClr val="bg1">
              <a:lumMod val="95000"/>
              <a:alpha val="70000"/>
            </a:schemeClr>
          </a:solidFill>
          <a:ln w="9525">
            <a:noFill/>
            <a:miter lim="800000"/>
            <a:headEnd/>
            <a:tailEnd/>
          </a:ln>
        </p:spPr>
        <p:txBody>
          <a:bodyPr lIns="0" tIns="0" rIns="0" bIns="0" anchor="ctr"/>
          <a:lstStyle/>
          <a:p>
            <a:pPr algn="ctr"/>
            <a:r>
              <a:rPr lang="ja-JP" altLang="en-US" sz="1600" dirty="0">
                <a:latin typeface="HG明朝B" pitchFamily="17" charset="-128"/>
                <a:ea typeface="HG明朝B" pitchFamily="17" charset="-128"/>
              </a:rPr>
              <a:t>代表弁護士　中島 康雄</a:t>
            </a:r>
          </a:p>
          <a:p>
            <a:pPr algn="ctr"/>
            <a:r>
              <a:rPr lang="ja-JP" altLang="en-US" sz="1600" dirty="0">
                <a:latin typeface="HG明朝B" pitchFamily="17" charset="-128"/>
                <a:ea typeface="HG明朝B" pitchFamily="17" charset="-128"/>
              </a:rPr>
              <a:t>愛知県弁護士会所属</a:t>
            </a:r>
            <a:endParaRPr lang="en-US" altLang="ja-JP" sz="1600" dirty="0">
              <a:latin typeface="HG明朝B" pitchFamily="17" charset="-128"/>
              <a:ea typeface="HG明朝B" pitchFamily="17" charset="-128"/>
            </a:endParaRPr>
          </a:p>
        </p:txBody>
      </p:sp>
    </p:spTree>
    <p:extLst>
      <p:ext uri="{BB962C8B-B14F-4D97-AF65-F5344CB8AC3E}">
        <p14:creationId xmlns:p14="http://schemas.microsoft.com/office/powerpoint/2010/main" val="280865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普通解雇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20</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労働者の規律違反の行為に関するもの</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①入管法違反で罰金</a:t>
            </a:r>
            <a:r>
              <a:rPr lang="en-US" altLang="ja-JP" sz="2400" b="1" kern="100" dirty="0">
                <a:latin typeface="ＭＳ ゴシック" panose="020B0609070205080204" pitchFamily="49" charset="-128"/>
                <a:ea typeface="ＭＳ ゴシック" panose="020B0609070205080204" pitchFamily="49" charset="-128"/>
              </a:rPr>
              <a:t>30</a:t>
            </a:r>
            <a:r>
              <a:rPr lang="ja-JP" altLang="en-US" sz="2400" b="1" kern="100" dirty="0">
                <a:latin typeface="ＭＳ ゴシック" panose="020B0609070205080204" pitchFamily="49" charset="-128"/>
                <a:ea typeface="ＭＳ ゴシック" panose="020B0609070205080204" pitchFamily="49" charset="-128"/>
              </a:rPr>
              <a:t>万円の有罪判決を受けた教師の解雇が有効とされた例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②学園理事への誹謗・中傷と辞任強要で組合との紛争を生じさせたことを理由とする解雇が認められた例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③会社と競合する業務を営み、受注を横流ししたことなどを理由とする、営業担当課長に対する解雇が有効とされた例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④タクシー乗務員に対する、メーター不倒行為等を理由とする解雇が有効とされた例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⑤営業目的が一部競合する会社を実質的に経営していたこと等を理由とする解雇が有効とされた例</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99519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整理解雇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21</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整理解雇の４要件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人員削減の必要性</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解雇回避努力</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③</a:t>
            </a:r>
            <a:r>
              <a:rPr lang="ja-JP" altLang="en-US" sz="2400" b="1" kern="100" dirty="0">
                <a:latin typeface="ＭＳ ゴシック" panose="020B0609070205080204" pitchFamily="49" charset="-128"/>
                <a:ea typeface="ＭＳ ゴシック" panose="020B0609070205080204" pitchFamily="49" charset="-128"/>
              </a:rPr>
              <a:t>人選の合理性</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④</a:t>
            </a:r>
            <a:r>
              <a:rPr lang="ja-JP" altLang="en-US" sz="2400" b="1" kern="100" dirty="0">
                <a:latin typeface="ＭＳ ゴシック" panose="020B0609070205080204" pitchFamily="49" charset="-128"/>
                <a:ea typeface="ＭＳ ゴシック" panose="020B0609070205080204" pitchFamily="49" charset="-128"/>
              </a:rPr>
              <a:t>手続の相当性</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人選の合理性に関する基準の例としては、</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勤務態度の優劣</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欠勤日数</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遅刻回数</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規律違反歴等</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労務の量的貢献度の多寡</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勤続年数</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休職日数等</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r>
              <a:rPr lang="en-US" altLang="ja-JP" sz="2400" b="1" kern="100" dirty="0">
                <a:latin typeface="ＭＳ ゴシック" panose="020B0609070205080204" pitchFamily="49" charset="-128"/>
                <a:ea typeface="ＭＳ ゴシック" panose="020B0609070205080204" pitchFamily="49" charset="-128"/>
              </a:rPr>
              <a:t>③</a:t>
            </a:r>
            <a:r>
              <a:rPr lang="ja-JP" altLang="en-US" sz="2400" b="1" kern="100" dirty="0">
                <a:latin typeface="ＭＳ ゴシック" panose="020B0609070205080204" pitchFamily="49" charset="-128"/>
                <a:ea typeface="ＭＳ ゴシック" panose="020B0609070205080204" pitchFamily="49" charset="-128"/>
              </a:rPr>
              <a:t>労務の質的貢献度の多寡</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過去の実績</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業務に有益な資格の有無等</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r>
              <a:rPr lang="en-US" altLang="ja-JP" sz="2400" b="1" kern="100" dirty="0">
                <a:latin typeface="ＭＳ ゴシック" panose="020B0609070205080204" pitchFamily="49" charset="-128"/>
                <a:ea typeface="ＭＳ ゴシック" panose="020B0609070205080204" pitchFamily="49" charset="-128"/>
              </a:rPr>
              <a:t>④</a:t>
            </a:r>
            <a:r>
              <a:rPr lang="ja-JP" altLang="en-US" sz="2400" b="1" kern="100" dirty="0">
                <a:latin typeface="ＭＳ ゴシック" panose="020B0609070205080204" pitchFamily="49" charset="-128"/>
                <a:ea typeface="ＭＳ ゴシック" panose="020B0609070205080204" pitchFamily="49" charset="-128"/>
              </a:rPr>
              <a:t>企業との間の密着度の高低</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正社員・有期雇用の別等</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a:t>
            </a:r>
            <a:r>
              <a:rPr lang="en-US" altLang="ja-JP" sz="2400" b="1" kern="100" dirty="0">
                <a:latin typeface="ＭＳ ゴシック" panose="020B0609070205080204" pitchFamily="49" charset="-128"/>
                <a:ea typeface="ＭＳ ゴシック" panose="020B0609070205080204" pitchFamily="49" charset="-128"/>
              </a:rPr>
              <a:t>⑤</a:t>
            </a:r>
            <a:r>
              <a:rPr lang="ja-JP" altLang="en-US" sz="2400" b="1" kern="100" dirty="0">
                <a:latin typeface="ＭＳ ゴシック" panose="020B0609070205080204" pitchFamily="49" charset="-128"/>
                <a:ea typeface="ＭＳ ゴシック" panose="020B0609070205080204" pitchFamily="49" charset="-128"/>
              </a:rPr>
              <a:t>労働者側の事情</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年齢</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家族構成</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共稼ぎか否か等</a:t>
            </a:r>
            <a:r>
              <a:rPr lang="en-US" altLang="ja-JP" sz="2400" b="1" kern="100" dirty="0">
                <a:latin typeface="ＭＳ ゴシック" panose="020B0609070205080204" pitchFamily="49" charset="-128"/>
                <a:ea typeface="ＭＳ ゴシック" panose="020B0609070205080204" pitchFamily="49" charset="-128"/>
              </a:rPr>
              <a:t>)</a:t>
            </a:r>
          </a:p>
        </p:txBody>
      </p:sp>
    </p:spTree>
    <p:extLst>
      <p:ext uri="{BB962C8B-B14F-4D97-AF65-F5344CB8AC3E}">
        <p14:creationId xmlns:p14="http://schemas.microsoft.com/office/powerpoint/2010/main" val="782800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懲戒解雇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22</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懲戒するには、就業規則で定めておく必要がある。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懲戒事由</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en-US" altLang="ja-JP" sz="2400" b="1" kern="100" dirty="0">
                <a:latin typeface="ＭＳ ゴシック" panose="020B0609070205080204" pitchFamily="49" charset="-128"/>
                <a:ea typeface="ＭＳ ゴシック" panose="020B0609070205080204" pitchFamily="49" charset="-128"/>
              </a:rPr>
              <a:t>①</a:t>
            </a:r>
            <a:r>
              <a:rPr lang="ja-JP" altLang="en-US" sz="2400" b="1" kern="100" dirty="0">
                <a:latin typeface="ＭＳ ゴシック" panose="020B0609070205080204" pitchFamily="49" charset="-128"/>
                <a:ea typeface="ＭＳ ゴシック" panose="020B0609070205080204" pitchFamily="49" charset="-128"/>
              </a:rPr>
              <a:t>経歴詐称、</a:t>
            </a:r>
            <a:r>
              <a:rPr lang="en-US" altLang="ja-JP" sz="2400" b="1" kern="100" dirty="0">
                <a:latin typeface="ＭＳ ゴシック" panose="020B0609070205080204" pitchFamily="49" charset="-128"/>
                <a:ea typeface="ＭＳ ゴシック" panose="020B0609070205080204" pitchFamily="49" charset="-128"/>
              </a:rPr>
              <a:t>②</a:t>
            </a:r>
            <a:r>
              <a:rPr lang="ja-JP" altLang="en-US" sz="2400" b="1" kern="100" dirty="0">
                <a:latin typeface="ＭＳ ゴシック" panose="020B0609070205080204" pitchFamily="49" charset="-128"/>
                <a:ea typeface="ＭＳ ゴシック" panose="020B0609070205080204" pitchFamily="49" charset="-128"/>
              </a:rPr>
              <a:t>職務懈怠、</a:t>
            </a:r>
            <a:r>
              <a:rPr lang="en-US" altLang="ja-JP" sz="2400" b="1" kern="100" dirty="0">
                <a:latin typeface="ＭＳ ゴシック" panose="020B0609070205080204" pitchFamily="49" charset="-128"/>
                <a:ea typeface="ＭＳ ゴシック" panose="020B0609070205080204" pitchFamily="49" charset="-128"/>
              </a:rPr>
              <a:t>③</a:t>
            </a:r>
            <a:r>
              <a:rPr lang="ja-JP" altLang="en-US" sz="2400" b="1" kern="100" dirty="0">
                <a:latin typeface="ＭＳ ゴシック" panose="020B0609070205080204" pitchFamily="49" charset="-128"/>
                <a:ea typeface="ＭＳ ゴシック" panose="020B0609070205080204" pitchFamily="49" charset="-128"/>
              </a:rPr>
              <a:t>業務命令違反、</a:t>
            </a:r>
            <a:r>
              <a:rPr lang="en-US" altLang="ja-JP" sz="2400" b="1" kern="100" dirty="0">
                <a:latin typeface="ＭＳ ゴシック" panose="020B0609070205080204" pitchFamily="49" charset="-128"/>
                <a:ea typeface="ＭＳ ゴシック" panose="020B0609070205080204" pitchFamily="49" charset="-128"/>
              </a:rPr>
              <a:t>④</a:t>
            </a:r>
            <a:r>
              <a:rPr lang="ja-JP" altLang="en-US" sz="2400" b="1" kern="100" dirty="0">
                <a:latin typeface="ＭＳ ゴシック" panose="020B0609070205080204" pitchFamily="49" charset="-128"/>
                <a:ea typeface="ＭＳ ゴシック" panose="020B0609070205080204" pitchFamily="49" charset="-128"/>
              </a:rPr>
              <a:t>規律違反・業務妨害行為、</a:t>
            </a:r>
            <a:r>
              <a:rPr lang="en-US" altLang="ja-JP" sz="2400" b="1" kern="100" dirty="0">
                <a:latin typeface="ＭＳ ゴシック" panose="020B0609070205080204" pitchFamily="49" charset="-128"/>
                <a:ea typeface="ＭＳ ゴシック" panose="020B0609070205080204" pitchFamily="49" charset="-128"/>
              </a:rPr>
              <a:t>⑤</a:t>
            </a:r>
            <a:r>
              <a:rPr lang="ja-JP" altLang="en-US" sz="2400" b="1" kern="100" dirty="0">
                <a:latin typeface="ＭＳ ゴシック" panose="020B0609070205080204" pitchFamily="49" charset="-128"/>
                <a:ea typeface="ＭＳ ゴシック" panose="020B0609070205080204" pitchFamily="49" charset="-128"/>
              </a:rPr>
              <a:t>企業内外での刑事事犯、</a:t>
            </a:r>
            <a:r>
              <a:rPr lang="en-US" altLang="ja-JP" sz="2400" b="1" kern="100" dirty="0">
                <a:latin typeface="ＭＳ ゴシック" panose="020B0609070205080204" pitchFamily="49" charset="-128"/>
                <a:ea typeface="ＭＳ ゴシック" panose="020B0609070205080204" pitchFamily="49" charset="-128"/>
              </a:rPr>
              <a:t>⑥</a:t>
            </a:r>
            <a:r>
              <a:rPr lang="ja-JP" altLang="en-US" sz="2400" b="1" kern="100" dirty="0">
                <a:latin typeface="ＭＳ ゴシック" panose="020B0609070205080204" pitchFamily="49" charset="-128"/>
                <a:ea typeface="ＭＳ ゴシック" panose="020B0609070205080204" pitchFamily="49" charset="-128"/>
              </a:rPr>
              <a:t>秘密漏えい、</a:t>
            </a:r>
            <a:r>
              <a:rPr lang="en-US" altLang="ja-JP" sz="2400" b="1" kern="100" dirty="0">
                <a:latin typeface="ＭＳ ゴシック" panose="020B0609070205080204" pitchFamily="49" charset="-128"/>
                <a:ea typeface="ＭＳ ゴシック" panose="020B0609070205080204" pitchFamily="49" charset="-128"/>
              </a:rPr>
              <a:t>⑦</a:t>
            </a:r>
            <a:r>
              <a:rPr lang="ja-JP" altLang="en-US" sz="2400" b="1" kern="100" dirty="0">
                <a:latin typeface="ＭＳ ゴシック" panose="020B0609070205080204" pitchFamily="49" charset="-128"/>
                <a:ea typeface="ＭＳ ゴシック" panose="020B0609070205080204" pitchFamily="49" charset="-128"/>
              </a:rPr>
              <a:t>自己図利又は会社加害行為、</a:t>
            </a:r>
            <a:r>
              <a:rPr lang="en-US" altLang="ja-JP" sz="2400" b="1" kern="100" dirty="0">
                <a:latin typeface="ＭＳ ゴシック" panose="020B0609070205080204" pitchFamily="49" charset="-128"/>
                <a:ea typeface="ＭＳ ゴシック" panose="020B0609070205080204" pitchFamily="49" charset="-128"/>
              </a:rPr>
              <a:t>⑧</a:t>
            </a:r>
            <a:r>
              <a:rPr lang="ja-JP" altLang="en-US" sz="2400" b="1" kern="100" dirty="0">
                <a:latin typeface="ＭＳ ゴシック" panose="020B0609070205080204" pitchFamily="49" charset="-128"/>
                <a:ea typeface="ＭＳ ゴシック" panose="020B0609070205080204" pitchFamily="49" charset="-128"/>
              </a:rPr>
              <a:t>セクシュアルハラスメント行為、</a:t>
            </a:r>
            <a:r>
              <a:rPr lang="en-US" altLang="ja-JP" sz="2400" b="1" kern="100" dirty="0">
                <a:latin typeface="ＭＳ ゴシック" panose="020B0609070205080204" pitchFamily="49" charset="-128"/>
                <a:ea typeface="ＭＳ ゴシック" panose="020B0609070205080204" pitchFamily="49" charset="-128"/>
              </a:rPr>
              <a:t>⑨</a:t>
            </a:r>
            <a:r>
              <a:rPr lang="ja-JP" altLang="en-US" sz="2400" b="1" kern="100" dirty="0">
                <a:latin typeface="ＭＳ ゴシック" panose="020B0609070205080204" pitchFamily="49" charset="-128"/>
                <a:ea typeface="ＭＳ ゴシック" panose="020B0609070205080204" pitchFamily="49" charset="-128"/>
              </a:rPr>
              <a:t>パワーハラスメント行為</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66309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懲戒解雇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23</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経歴詐称</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解雇当時認識していなかった年齢詐称を懲戒解雇の理由に追加することは認められず、懲戒解雇が無効とされた例　山口観光事件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学歴、経歴の詐称等のみをもっては解雇に値するとまではいえず、懲戒解雇が無効とされた例　　マルヤタクシー事件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高校中退を卒業と経歴詐称したことを理由とする懲戒解雇が有効とされた例　正興産業事件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公務執行妨害、凶器準備集合などについて、公判中であったことを隠して採用された労働者の懲戒解雇が有効とされた例　炭研精工事件</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076843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懲戒解雇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24</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職務懈怠</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大学職員が他大学大学院に在籍していたことが兼業には当たらないなどとされ、いずれの懲戒解雇事由も認められなかった例・・大阪経済法律学園事件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脳梗塞で欠勤した社員が、会社の拒絶を理由に診断書を提出しなかったことを理由とする懲戒解雇が無効、普通解雇として有効とされた例・・岡田運送事件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千葉支局長としての転勤命令を不服として、ほとんど業務を行わなかったことを理由とする懲戒解雇が有効とされた例・・日本工業新聞社事件</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36559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懲戒解雇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25</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業務命令違反</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労働者の行った退職の意思表示について、自主退職しなければ懲戒解雇がなされると誤信して行われたものであるとして、錯誤により無効とされた例・・富士ゼロックス事件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女性の容姿をして出勤した性同一性障害者の懲戒解雇が無効とされた例・・・・・・・・・</a:t>
            </a:r>
            <a:r>
              <a:rPr lang="en-US" altLang="ja-JP" sz="2400" b="1" kern="100" dirty="0">
                <a:latin typeface="ＭＳ ゴシック" panose="020B0609070205080204" pitchFamily="49" charset="-128"/>
                <a:ea typeface="ＭＳ ゴシック" panose="020B0609070205080204" pitchFamily="49" charset="-128"/>
              </a:rPr>
              <a:t>S</a:t>
            </a:r>
            <a:r>
              <a:rPr lang="ja-JP" altLang="en-US" sz="2400" b="1" kern="100" dirty="0">
                <a:latin typeface="ＭＳ ゴシック" panose="020B0609070205080204" pitchFamily="49" charset="-128"/>
                <a:ea typeface="ＭＳ ゴシック" panose="020B0609070205080204" pitchFamily="49" charset="-128"/>
              </a:rPr>
              <a:t>社</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性同一性障害者解雇</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適法な年次有給休暇時季変更権が行使されて、就労義務が生じているのに従わなかった社員の懲戒解雇が有効・時事通信社事件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成績不良で固定車をはずされ、固定車以外への乗務を拒否したタクシー運転手への懲戒解雇が有効・ロイヤルタクシー事件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45340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懲戒解雇</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26</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5" name="Rectangle 9">
            <a:extLst>
              <a:ext uri="{FF2B5EF4-FFF2-40B4-BE49-F238E27FC236}">
                <a16:creationId xmlns:a16="http://schemas.microsoft.com/office/drawing/2014/main" id="{7D3EE92A-5715-4E5D-9FF0-14E4D1869C7E}"/>
              </a:ext>
            </a:extLst>
          </p:cNvPr>
          <p:cNvSpPr/>
          <p:nvPr/>
        </p:nvSpPr>
        <p:spPr>
          <a:xfrm>
            <a:off x="305346" y="1691605"/>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dirty="0"/>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305346" y="1691605"/>
            <a:ext cx="9415502" cy="4858330"/>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職場規律違反</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解雇無効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職場で上司に対する暴行事件を起こした従業員に対し、暴行事件から</a:t>
            </a:r>
            <a:r>
              <a:rPr lang="en-US" altLang="ja-JP" sz="2400" b="1" kern="100" dirty="0">
                <a:latin typeface="ＭＳ ゴシック" panose="020B0609070205080204" pitchFamily="49" charset="-128"/>
                <a:ea typeface="ＭＳ ゴシック" panose="020B0609070205080204" pitchFamily="49" charset="-128"/>
              </a:rPr>
              <a:t>7</a:t>
            </a:r>
            <a:r>
              <a:rPr lang="ja-JP" altLang="en-US" sz="2400" b="1" kern="100" dirty="0">
                <a:latin typeface="ＭＳ ゴシック" panose="020B0609070205080204" pitchFamily="49" charset="-128"/>
                <a:ea typeface="ＭＳ ゴシック" panose="020B0609070205080204" pitchFamily="49" charset="-128"/>
              </a:rPr>
              <a:t>年以上経過した後にされた諭旨退職処分が権利の濫用として無効とされた例・・・ネスレ日本</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懲戒解雇</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通勤経路の変更後も約</a:t>
            </a:r>
            <a:r>
              <a:rPr lang="en-US" altLang="ja-JP" sz="2400" b="1" kern="100" dirty="0">
                <a:latin typeface="ＭＳ ゴシック" panose="020B0609070205080204" pitchFamily="49" charset="-128"/>
                <a:ea typeface="ＭＳ ゴシック" panose="020B0609070205080204" pitchFamily="49" charset="-128"/>
              </a:rPr>
              <a:t>4</a:t>
            </a:r>
            <a:r>
              <a:rPr lang="ja-JP" altLang="en-US" sz="2400" b="1" kern="100" dirty="0">
                <a:latin typeface="ＭＳ ゴシック" panose="020B0609070205080204" pitchFamily="49" charset="-128"/>
                <a:ea typeface="ＭＳ ゴシック" panose="020B0609070205080204" pitchFamily="49" charset="-128"/>
              </a:rPr>
              <a:t>年</a:t>
            </a:r>
            <a:r>
              <a:rPr lang="en-US" altLang="ja-JP" sz="2400" b="1" kern="100" dirty="0">
                <a:latin typeface="ＭＳ ゴシック" panose="020B0609070205080204" pitchFamily="49" charset="-128"/>
                <a:ea typeface="ＭＳ ゴシック" panose="020B0609070205080204" pitchFamily="49" charset="-128"/>
              </a:rPr>
              <a:t>8</a:t>
            </a:r>
            <a:r>
              <a:rPr lang="ja-JP" altLang="en-US" sz="2400" b="1" kern="100" dirty="0">
                <a:latin typeface="ＭＳ ゴシック" panose="020B0609070205080204" pitchFamily="49" charset="-128"/>
                <a:ea typeface="ＭＳ ゴシック" panose="020B0609070205080204" pitchFamily="49" charset="-128"/>
              </a:rPr>
              <a:t>か月にわたって従前の定期代を不正受給していたことを理由とする懲戒解雇が、「制裁として重きに過ぎる」として無効とされた例・・光輪モータース</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懲戒解雇</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事件</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解雇有効</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在職中に競業避止義務及び秘密保持義務に違反して競業会社を設立し取締役に就任し開業準備行為を行った基幹社員の退職金請求が否定された例・・・ピアス事件</a:t>
            </a:r>
            <a:endParaRPr lang="en-US" altLang="ja-JP" sz="2400" b="1" kern="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03007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37790" y="2937763"/>
            <a:ext cx="9587637" cy="660548"/>
          </a:xfrm>
          <a:prstGeom prst="rect">
            <a:avLst/>
          </a:prstGeom>
          <a:solidFill>
            <a:srgbClr val="0147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281704" y="1107086"/>
            <a:ext cx="8546172" cy="660548"/>
            <a:chOff x="313549" y="1187549"/>
            <a:chExt cx="8546172" cy="660548"/>
          </a:xfrm>
        </p:grpSpPr>
        <p:sp>
          <p:nvSpPr>
            <p:cNvPr id="11" name="正方形/長方形 10"/>
            <p:cNvSpPr/>
            <p:nvPr/>
          </p:nvSpPr>
          <p:spPr>
            <a:xfrm>
              <a:off x="313549" y="1187549"/>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1</a:t>
              </a:r>
              <a:endParaRPr lang="ja-JP" altLang="en-US" sz="3022" b="1" dirty="0">
                <a:latin typeface="+mn-ea"/>
              </a:endParaRPr>
            </a:p>
          </p:txBody>
        </p:sp>
        <p:sp>
          <p:nvSpPr>
            <p:cNvPr id="12" name="正方形/長方形 11"/>
            <p:cNvSpPr/>
            <p:nvPr/>
          </p:nvSpPr>
          <p:spPr>
            <a:xfrm>
              <a:off x="974659" y="1187549"/>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解雇総論</a:t>
              </a:r>
              <a:endParaRPr lang="ja-JP" altLang="en-US" sz="1600" b="1" dirty="0">
                <a:solidFill>
                  <a:schemeClr val="tx1"/>
                </a:solidFill>
                <a:latin typeface="+mn-ea"/>
                <a:cs typeface="メイリオ" panose="020B0604030504040204" pitchFamily="50" charset="-128"/>
              </a:endParaRPr>
            </a:p>
          </p:txBody>
        </p:sp>
      </p:grpSp>
      <p:grpSp>
        <p:nvGrpSpPr>
          <p:cNvPr id="6" name="グループ化 5"/>
          <p:cNvGrpSpPr/>
          <p:nvPr/>
        </p:nvGrpSpPr>
        <p:grpSpPr>
          <a:xfrm>
            <a:off x="281703" y="2017826"/>
            <a:ext cx="10384916" cy="660548"/>
            <a:chOff x="313549" y="2741952"/>
            <a:chExt cx="10384916" cy="660548"/>
          </a:xfrm>
        </p:grpSpPr>
        <p:sp>
          <p:nvSpPr>
            <p:cNvPr id="19" name="正方形/長方形 18"/>
            <p:cNvSpPr/>
            <p:nvPr/>
          </p:nvSpPr>
          <p:spPr>
            <a:xfrm>
              <a:off x="313549" y="2741952"/>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2</a:t>
              </a:r>
              <a:endParaRPr lang="ja-JP" altLang="en-US" sz="3022" b="1" dirty="0">
                <a:latin typeface="+mn-ea"/>
              </a:endParaRPr>
            </a:p>
          </p:txBody>
        </p:sp>
        <p:sp>
          <p:nvSpPr>
            <p:cNvPr id="20" name="正方形/長方形 19"/>
            <p:cNvSpPr/>
            <p:nvPr/>
          </p:nvSpPr>
          <p:spPr>
            <a:xfrm>
              <a:off x="974096" y="2741952"/>
              <a:ext cx="9724369"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解雇の分類</a:t>
              </a:r>
            </a:p>
          </p:txBody>
        </p:sp>
      </p:grpSp>
      <p:grpSp>
        <p:nvGrpSpPr>
          <p:cNvPr id="5" name="グループ化 4"/>
          <p:cNvGrpSpPr/>
          <p:nvPr/>
        </p:nvGrpSpPr>
        <p:grpSpPr>
          <a:xfrm>
            <a:off x="277242" y="2937763"/>
            <a:ext cx="10265990" cy="660548"/>
            <a:chOff x="313549" y="4296618"/>
            <a:chExt cx="8427303" cy="660548"/>
          </a:xfrm>
        </p:grpSpPr>
        <p:sp>
          <p:nvSpPr>
            <p:cNvPr id="21" name="正方形/長方形 20"/>
            <p:cNvSpPr/>
            <p:nvPr/>
          </p:nvSpPr>
          <p:spPr>
            <a:xfrm>
              <a:off x="313549" y="4296618"/>
              <a:ext cx="542241"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3</a:t>
              </a:r>
              <a:endParaRPr lang="ja-JP" altLang="en-US" sz="3022" b="1" dirty="0">
                <a:latin typeface="+mn-ea"/>
              </a:endParaRPr>
            </a:p>
          </p:txBody>
        </p:sp>
        <p:sp>
          <p:nvSpPr>
            <p:cNvPr id="22" name="正方形/長方形 21"/>
            <p:cNvSpPr/>
            <p:nvPr/>
          </p:nvSpPr>
          <p:spPr>
            <a:xfrm>
              <a:off x="855790" y="4296618"/>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300" b="1" dirty="0">
                  <a:solidFill>
                    <a:schemeClr val="tx1"/>
                  </a:solidFill>
                  <a:latin typeface="+mn-ea"/>
                  <a:cs typeface="メイリオ" panose="020B0604030504040204" pitchFamily="50" charset="-128"/>
                </a:rPr>
                <a:t>解雇への適切な対応方法</a:t>
              </a:r>
            </a:p>
          </p:txBody>
        </p:sp>
      </p:grpSp>
      <p:sp>
        <p:nvSpPr>
          <p:cNvPr id="14" name="テキスト ボックス 13"/>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目次</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27</a:t>
            </a:fld>
            <a:endParaRPr kumimoji="1" lang="ja-JP" altLang="en-US"/>
          </a:p>
        </p:txBody>
      </p:sp>
      <p:grpSp>
        <p:nvGrpSpPr>
          <p:cNvPr id="4" name="グループ化 3"/>
          <p:cNvGrpSpPr/>
          <p:nvPr/>
        </p:nvGrpSpPr>
        <p:grpSpPr>
          <a:xfrm>
            <a:off x="281364" y="3857700"/>
            <a:ext cx="10384916" cy="660548"/>
            <a:chOff x="313549" y="5351281"/>
            <a:chExt cx="10384916" cy="660548"/>
          </a:xfrm>
        </p:grpSpPr>
        <p:sp>
          <p:nvSpPr>
            <p:cNvPr id="15" name="正方形/長方形 14"/>
            <p:cNvSpPr/>
            <p:nvPr/>
          </p:nvSpPr>
          <p:spPr>
            <a:xfrm>
              <a:off x="313549" y="5351281"/>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４</a:t>
              </a:r>
            </a:p>
          </p:txBody>
        </p:sp>
        <p:sp>
          <p:nvSpPr>
            <p:cNvPr id="16" name="正方形/長方形 15"/>
            <p:cNvSpPr/>
            <p:nvPr/>
          </p:nvSpPr>
          <p:spPr>
            <a:xfrm>
              <a:off x="974097" y="5351281"/>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事例解説</a:t>
              </a:r>
            </a:p>
          </p:txBody>
        </p:sp>
      </p:grpSp>
      <p:grpSp>
        <p:nvGrpSpPr>
          <p:cNvPr id="3" name="グループ化 2"/>
          <p:cNvGrpSpPr/>
          <p:nvPr/>
        </p:nvGrpSpPr>
        <p:grpSpPr>
          <a:xfrm>
            <a:off x="277242" y="4777637"/>
            <a:ext cx="10384916" cy="660548"/>
            <a:chOff x="313549" y="6405944"/>
            <a:chExt cx="10384916" cy="660548"/>
          </a:xfrm>
        </p:grpSpPr>
        <p:sp>
          <p:nvSpPr>
            <p:cNvPr id="17" name="正方形/長方形 16"/>
            <p:cNvSpPr/>
            <p:nvPr/>
          </p:nvSpPr>
          <p:spPr>
            <a:xfrm>
              <a:off x="313549" y="6405944"/>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５</a:t>
              </a:r>
            </a:p>
          </p:txBody>
        </p:sp>
        <p:sp>
          <p:nvSpPr>
            <p:cNvPr id="18" name="正方形/長方形 17"/>
            <p:cNvSpPr/>
            <p:nvPr/>
          </p:nvSpPr>
          <p:spPr>
            <a:xfrm>
              <a:off x="974097" y="6405944"/>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トラブルを予防するポイント</a:t>
              </a:r>
            </a:p>
          </p:txBody>
        </p:sp>
      </p:grpSp>
    </p:spTree>
    <p:extLst>
      <p:ext uri="{BB962C8B-B14F-4D97-AF65-F5344CB8AC3E}">
        <p14:creationId xmlns:p14="http://schemas.microsoft.com/office/powerpoint/2010/main" val="2390059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28</a:t>
            </a:fld>
            <a:endParaRPr kumimoji="1" lang="ja-JP" altLang="en-US"/>
          </a:p>
        </p:txBody>
      </p:sp>
      <p:sp>
        <p:nvSpPr>
          <p:cNvPr id="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516799" y="2076316"/>
            <a:ext cx="8750322" cy="3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400"/>
              </a:lnSpc>
              <a:buFont typeface="Arial" panose="020B0604020202020204" pitchFamily="34" charset="0"/>
              <a:buNone/>
              <a:defRPr/>
            </a:pPr>
            <a:endParaRPr lang="en-US" altLang="ja-JP" sz="2400" kern="100" dirty="0">
              <a:latin typeface="メイリオ" panose="020B0604030504040204" pitchFamily="50" charset="-128"/>
              <a:ea typeface="メイリオ" panose="020B0604030504040204" pitchFamily="50" charset="-128"/>
            </a:endParaRPr>
          </a:p>
        </p:txBody>
      </p:sp>
      <p:sp>
        <p:nvSpPr>
          <p:cNvPr id="6"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301214" y="1573809"/>
            <a:ext cx="8385586" cy="3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400"/>
              </a:lnSpc>
              <a:buFont typeface="Wingdings" panose="05000000000000000000" pitchFamily="2" charset="2"/>
              <a:buChar char="Ø"/>
              <a:defRPr/>
            </a:pPr>
            <a:endParaRPr lang="en-US" altLang="ja-JP" sz="1600" kern="100" dirty="0">
              <a:latin typeface="メイリオ" panose="020B0604030504040204" pitchFamily="50" charset="-128"/>
              <a:ea typeface="メイリオ" panose="020B0604030504040204" pitchFamily="50" charset="-128"/>
            </a:endParaRPr>
          </a:p>
        </p:txBody>
      </p:sp>
      <p:graphicFrame>
        <p:nvGraphicFramePr>
          <p:cNvPr id="7" name="図表 6"/>
          <p:cNvGraphicFramePr/>
          <p:nvPr>
            <p:extLst>
              <p:ext uri="{D42A27DB-BD31-4B8C-83A1-F6EECF244321}">
                <p14:modId xmlns:p14="http://schemas.microsoft.com/office/powerpoint/2010/main" val="3673465123"/>
              </p:ext>
            </p:extLst>
          </p:nvPr>
        </p:nvGraphicFramePr>
        <p:xfrm>
          <a:off x="1839310" y="1878729"/>
          <a:ext cx="7539044" cy="4637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800" b="1" dirty="0">
                <a:solidFill>
                  <a:schemeClr val="tx1"/>
                </a:solidFill>
                <a:latin typeface="+mn-ea"/>
                <a:cs typeface="メイリオ" panose="020B0604030504040204" pitchFamily="50" charset="-128"/>
              </a:rPr>
              <a:t>◆解雇の検討までに必要なステップ</a:t>
            </a:r>
          </a:p>
        </p:txBody>
      </p:sp>
      <p:sp>
        <p:nvSpPr>
          <p:cNvPr id="10" name="テキスト ボックス 9"/>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1" name="テキスト ボックス 10">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Tree>
    <p:extLst>
      <p:ext uri="{BB962C8B-B14F-4D97-AF65-F5344CB8AC3E}">
        <p14:creationId xmlns:p14="http://schemas.microsoft.com/office/powerpoint/2010/main" val="1856392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29</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◆実態把握について</a:t>
            </a: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r>
              <a:rPr lang="ja-JP" altLang="en-US" sz="2646" b="1" kern="100" dirty="0">
                <a:latin typeface="+mn-ea"/>
              </a:rPr>
              <a:t>周囲社員へのヒアリング</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endParaRPr lang="en-US" altLang="ja-JP" sz="2646"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当該社員へのヒアリング</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endParaRPr lang="en-US" altLang="ja-JP" sz="2646"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勤務記録、日報などのデータを収集</a:t>
            </a:r>
            <a:endParaRPr lang="en-US" altLang="ja-JP" sz="2646" b="1" kern="100" dirty="0">
              <a:latin typeface="+mn-ea"/>
            </a:endParaRPr>
          </a:p>
        </p:txBody>
      </p:sp>
    </p:spTree>
    <p:extLst>
      <p:ext uri="{BB962C8B-B14F-4D97-AF65-F5344CB8AC3E}">
        <p14:creationId xmlns:p14="http://schemas.microsoft.com/office/powerpoint/2010/main" val="427754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42251" y="1107086"/>
            <a:ext cx="9587637" cy="660548"/>
          </a:xfrm>
          <a:prstGeom prst="rect">
            <a:avLst/>
          </a:prstGeom>
          <a:solidFill>
            <a:srgbClr val="0147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281704" y="1107086"/>
            <a:ext cx="8546172" cy="660548"/>
            <a:chOff x="313549" y="1187549"/>
            <a:chExt cx="8546172" cy="660548"/>
          </a:xfrm>
        </p:grpSpPr>
        <p:sp>
          <p:nvSpPr>
            <p:cNvPr id="11" name="正方形/長方形 10"/>
            <p:cNvSpPr/>
            <p:nvPr/>
          </p:nvSpPr>
          <p:spPr>
            <a:xfrm>
              <a:off x="313549" y="1187549"/>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1</a:t>
              </a:r>
              <a:endParaRPr lang="ja-JP" altLang="en-US" sz="3022" b="1" dirty="0">
                <a:latin typeface="+mn-ea"/>
              </a:endParaRPr>
            </a:p>
          </p:txBody>
        </p:sp>
        <p:sp>
          <p:nvSpPr>
            <p:cNvPr id="12" name="正方形/長方形 11"/>
            <p:cNvSpPr/>
            <p:nvPr/>
          </p:nvSpPr>
          <p:spPr>
            <a:xfrm>
              <a:off x="974659" y="1187549"/>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解雇総論</a:t>
              </a:r>
              <a:endParaRPr lang="ja-JP" altLang="en-US" sz="1600" b="1" dirty="0">
                <a:solidFill>
                  <a:schemeClr val="tx1"/>
                </a:solidFill>
                <a:latin typeface="+mn-ea"/>
                <a:cs typeface="メイリオ" panose="020B0604030504040204" pitchFamily="50" charset="-128"/>
              </a:endParaRPr>
            </a:p>
          </p:txBody>
        </p:sp>
      </p:grpSp>
      <p:grpSp>
        <p:nvGrpSpPr>
          <p:cNvPr id="6" name="グループ化 5"/>
          <p:cNvGrpSpPr/>
          <p:nvPr/>
        </p:nvGrpSpPr>
        <p:grpSpPr>
          <a:xfrm>
            <a:off x="281703" y="2017826"/>
            <a:ext cx="10384916" cy="660548"/>
            <a:chOff x="313549" y="2741952"/>
            <a:chExt cx="10384916" cy="660548"/>
          </a:xfrm>
        </p:grpSpPr>
        <p:sp>
          <p:nvSpPr>
            <p:cNvPr id="19" name="正方形/長方形 18"/>
            <p:cNvSpPr/>
            <p:nvPr/>
          </p:nvSpPr>
          <p:spPr>
            <a:xfrm>
              <a:off x="313549" y="2741952"/>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2</a:t>
              </a:r>
              <a:endParaRPr lang="ja-JP" altLang="en-US" sz="3022" b="1" dirty="0">
                <a:latin typeface="+mn-ea"/>
              </a:endParaRPr>
            </a:p>
          </p:txBody>
        </p:sp>
        <p:sp>
          <p:nvSpPr>
            <p:cNvPr id="20" name="正方形/長方形 19"/>
            <p:cNvSpPr/>
            <p:nvPr/>
          </p:nvSpPr>
          <p:spPr>
            <a:xfrm>
              <a:off x="974096" y="2741952"/>
              <a:ext cx="9724369"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解雇の分類</a:t>
              </a:r>
            </a:p>
          </p:txBody>
        </p:sp>
      </p:grpSp>
      <p:grpSp>
        <p:nvGrpSpPr>
          <p:cNvPr id="5" name="グループ化 4"/>
          <p:cNvGrpSpPr/>
          <p:nvPr/>
        </p:nvGrpSpPr>
        <p:grpSpPr>
          <a:xfrm>
            <a:off x="277242" y="2937763"/>
            <a:ext cx="10265990" cy="660548"/>
            <a:chOff x="313549" y="4296618"/>
            <a:chExt cx="8427303" cy="660548"/>
          </a:xfrm>
        </p:grpSpPr>
        <p:sp>
          <p:nvSpPr>
            <p:cNvPr id="21" name="正方形/長方形 20"/>
            <p:cNvSpPr/>
            <p:nvPr/>
          </p:nvSpPr>
          <p:spPr>
            <a:xfrm>
              <a:off x="313549" y="4296618"/>
              <a:ext cx="542241"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3</a:t>
              </a:r>
              <a:endParaRPr lang="ja-JP" altLang="en-US" sz="3022" b="1" dirty="0">
                <a:latin typeface="+mn-ea"/>
              </a:endParaRPr>
            </a:p>
          </p:txBody>
        </p:sp>
        <p:sp>
          <p:nvSpPr>
            <p:cNvPr id="22" name="正方形/長方形 21"/>
            <p:cNvSpPr/>
            <p:nvPr/>
          </p:nvSpPr>
          <p:spPr>
            <a:xfrm>
              <a:off x="855790" y="4296618"/>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300" b="1" dirty="0">
                  <a:solidFill>
                    <a:schemeClr val="tx1"/>
                  </a:solidFill>
                  <a:latin typeface="+mn-ea"/>
                  <a:cs typeface="メイリオ" panose="020B0604030504040204" pitchFamily="50" charset="-128"/>
                </a:rPr>
                <a:t>解雇への適切な対応方法</a:t>
              </a:r>
            </a:p>
          </p:txBody>
        </p:sp>
      </p:grpSp>
      <p:sp>
        <p:nvSpPr>
          <p:cNvPr id="14" name="テキスト ボックス 13"/>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目次</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a:t>
            </a:fld>
            <a:endParaRPr kumimoji="1" lang="ja-JP" altLang="en-US"/>
          </a:p>
        </p:txBody>
      </p:sp>
      <p:grpSp>
        <p:nvGrpSpPr>
          <p:cNvPr id="4" name="グループ化 3"/>
          <p:cNvGrpSpPr/>
          <p:nvPr/>
        </p:nvGrpSpPr>
        <p:grpSpPr>
          <a:xfrm>
            <a:off x="281364" y="3857700"/>
            <a:ext cx="10384916" cy="660548"/>
            <a:chOff x="313549" y="5351281"/>
            <a:chExt cx="10384916" cy="660548"/>
          </a:xfrm>
        </p:grpSpPr>
        <p:sp>
          <p:nvSpPr>
            <p:cNvPr id="15" name="正方形/長方形 14"/>
            <p:cNvSpPr/>
            <p:nvPr/>
          </p:nvSpPr>
          <p:spPr>
            <a:xfrm>
              <a:off x="313549" y="5351281"/>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４</a:t>
              </a:r>
            </a:p>
          </p:txBody>
        </p:sp>
        <p:sp>
          <p:nvSpPr>
            <p:cNvPr id="16" name="正方形/長方形 15"/>
            <p:cNvSpPr/>
            <p:nvPr/>
          </p:nvSpPr>
          <p:spPr>
            <a:xfrm>
              <a:off x="974097" y="5351281"/>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事例解説</a:t>
              </a:r>
            </a:p>
          </p:txBody>
        </p:sp>
      </p:grpSp>
      <p:grpSp>
        <p:nvGrpSpPr>
          <p:cNvPr id="3" name="グループ化 2"/>
          <p:cNvGrpSpPr/>
          <p:nvPr/>
        </p:nvGrpSpPr>
        <p:grpSpPr>
          <a:xfrm>
            <a:off x="277242" y="4777637"/>
            <a:ext cx="10384916" cy="660548"/>
            <a:chOff x="313549" y="6405944"/>
            <a:chExt cx="10384916" cy="660548"/>
          </a:xfrm>
        </p:grpSpPr>
        <p:sp>
          <p:nvSpPr>
            <p:cNvPr id="17" name="正方形/長方形 16"/>
            <p:cNvSpPr/>
            <p:nvPr/>
          </p:nvSpPr>
          <p:spPr>
            <a:xfrm>
              <a:off x="313549" y="6405944"/>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５</a:t>
              </a:r>
            </a:p>
          </p:txBody>
        </p:sp>
        <p:sp>
          <p:nvSpPr>
            <p:cNvPr id="18" name="正方形/長方形 17"/>
            <p:cNvSpPr/>
            <p:nvPr/>
          </p:nvSpPr>
          <p:spPr>
            <a:xfrm>
              <a:off x="974097" y="6405944"/>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トラブルを予防するポイント・就業規則</a:t>
              </a:r>
            </a:p>
          </p:txBody>
        </p:sp>
      </p:grpSp>
    </p:spTree>
    <p:extLst>
      <p:ext uri="{BB962C8B-B14F-4D97-AF65-F5344CB8AC3E}">
        <p14:creationId xmlns:p14="http://schemas.microsoft.com/office/powerpoint/2010/main" val="2690131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30</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◆注意指導について</a:t>
            </a: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r>
              <a:rPr lang="ja-JP" altLang="en-US" sz="2646" b="1" kern="100" dirty="0">
                <a:latin typeface="+mn-ea"/>
              </a:rPr>
              <a:t>他の社員がいる場所での注意は避ける</a:t>
            </a:r>
            <a:endParaRPr lang="en-US" altLang="ja-JP" sz="2646" b="1" kern="100" dirty="0">
              <a:latin typeface="+mn-ea"/>
            </a:endParaRPr>
          </a:p>
          <a:p>
            <a:pPr marL="0" indent="0" algn="just">
              <a:lnSpc>
                <a:spcPts val="2646"/>
              </a:lnSpc>
              <a:buNone/>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指導内容・問題点を具体的・明確に伝える</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口頭の注意で効果のない場合には書面で伝える</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指導内容や面談のやり取りは記録に残す</a:t>
            </a:r>
          </a:p>
          <a:p>
            <a:pPr marL="457200" lvl="1" indent="0" algn="just">
              <a:lnSpc>
                <a:spcPts val="2646"/>
              </a:lnSpc>
              <a:buNone/>
              <a:defRPr/>
            </a:pPr>
            <a:endParaRPr lang="en-US" altLang="ja-JP" sz="2205"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1487637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31</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◆指導書サンプル</a:t>
            </a:r>
            <a:endParaRPr lang="en-US" altLang="ja-JP" sz="2800" b="1" dirty="0">
              <a:solidFill>
                <a:schemeClr val="tx1"/>
              </a:solidFill>
              <a:latin typeface="+mn-ea"/>
              <a:cs typeface="メイリオ" panose="020B0604030504040204" pitchFamily="50" charset="-128"/>
            </a:endParaRP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r>
              <a:rPr lang="ja-JP" altLang="en-US" sz="1400" b="1" kern="100" dirty="0">
                <a:latin typeface="+mn-ea"/>
              </a:rPr>
              <a:t>以下の貴殿の行為について、会社は貴殿に対し、厳重注意を与えるとともに、以下の通り警告いたします。</a:t>
            </a:r>
          </a:p>
          <a:p>
            <a:pPr marL="0" indent="0" algn="just">
              <a:lnSpc>
                <a:spcPts val="2646"/>
              </a:lnSpc>
              <a:buNone/>
              <a:defRPr/>
            </a:pPr>
            <a:r>
              <a:rPr lang="ja-JP" altLang="en-US" sz="1400" b="1" kern="100" dirty="0">
                <a:latin typeface="+mn-ea"/>
              </a:rPr>
              <a:t>令和●●年●月●日以降、令和●●年●月●日まで、貴殿は、●●において、合計●●回の無断欠勤や連絡なしの遅刻を含む当日休みを行う等、身勝手な行動を繰り返しました。また、その際度々、会社は貴殿に対し面談を行う等して、上記事実を確認し、貴殿に注意・指導を行いました。</a:t>
            </a:r>
          </a:p>
          <a:p>
            <a:pPr marL="0" indent="0" algn="just">
              <a:lnSpc>
                <a:spcPts val="2646"/>
              </a:lnSpc>
              <a:buNone/>
              <a:defRPr/>
            </a:pPr>
            <a:r>
              <a:rPr lang="ja-JP" altLang="en-US" sz="1400" b="1" kern="100" dirty="0">
                <a:latin typeface="+mn-ea"/>
              </a:rPr>
              <a:t>しかしながら、貴殿は、令和●●年●月●日、●●において、事前連絡なく●●するということを行いました。また、同年●月●日にも、同様に●●する等、身勝手な行動を引き続き繰り返しております。</a:t>
            </a:r>
          </a:p>
          <a:p>
            <a:pPr marL="0" indent="0" algn="just">
              <a:lnSpc>
                <a:spcPts val="2646"/>
              </a:lnSpc>
              <a:buNone/>
              <a:defRPr/>
            </a:pPr>
            <a:r>
              <a:rPr lang="ja-JP" altLang="en-US" sz="1400" b="1" kern="100" dirty="0">
                <a:latin typeface="+mn-ea"/>
              </a:rPr>
              <a:t>加えて、貴殿は、誠実労働義務や企業秩序遵守義務に反する言動を長期に渡り繰り返して現在に至っております。具体的には、貴殿は、令和●●年●月●日、上司に対し●●をする等、貴殿には、誠実労働義務や企業秩序遵守義務に反する言動が多くみられます。</a:t>
            </a:r>
          </a:p>
          <a:p>
            <a:pPr marL="0" indent="0" algn="just">
              <a:lnSpc>
                <a:spcPts val="2646"/>
              </a:lnSpc>
              <a:buNone/>
              <a:defRPr/>
            </a:pPr>
            <a:r>
              <a:rPr lang="ja-JP" altLang="en-US" sz="1400" b="1" kern="100" dirty="0">
                <a:latin typeface="+mn-ea"/>
              </a:rPr>
              <a:t>以上の今回の行為については、貴殿が反省し改善することを期待し、懲戒処分とはしませんが、今後、貴殿が同じような行為を行った場合には、会社は貴殿に対する懲戒処分を行わざるを得ません。また、改善が見られない場合には、雇用関係の更新をすることができませんので、二度と上記行為と同じような行為を行わないようにしてください。　　　　　</a:t>
            </a:r>
          </a:p>
          <a:p>
            <a:pPr marL="457200" lvl="1" indent="0" algn="just">
              <a:lnSpc>
                <a:spcPts val="2646"/>
              </a:lnSpc>
              <a:buNone/>
              <a:defRPr/>
            </a:pPr>
            <a:endParaRPr lang="en-US" altLang="ja-JP" sz="1400"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1315192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32</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◆弁明の機会付与通知書サンプル</a:t>
            </a:r>
            <a:endParaRPr lang="en-US" altLang="ja-JP" sz="2800" b="1" dirty="0">
              <a:solidFill>
                <a:schemeClr val="tx1"/>
              </a:solidFill>
              <a:latin typeface="+mn-ea"/>
              <a:cs typeface="メイリオ" panose="020B0604030504040204" pitchFamily="50" charset="-128"/>
            </a:endParaRP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r>
              <a:rPr lang="ja-JP" altLang="en-US" sz="1400" b="1" kern="100" dirty="0">
                <a:latin typeface="+mn-ea"/>
              </a:rPr>
              <a:t>　</a:t>
            </a:r>
            <a:r>
              <a:rPr lang="ja-JP" altLang="en-US" sz="2000" b="1" kern="100" dirty="0">
                <a:latin typeface="+mn-ea"/>
              </a:rPr>
              <a:t>当社は、貴殿の下記行為に対して懲戒処分を行う予定です。弁明があれば、令和●年●月●日（必着）までに書面を会社に提出してください。</a:t>
            </a:r>
          </a:p>
          <a:p>
            <a:pPr marL="0" indent="0" algn="just">
              <a:lnSpc>
                <a:spcPts val="2646"/>
              </a:lnSpc>
              <a:buNone/>
              <a:defRPr/>
            </a:pPr>
            <a:endParaRPr lang="ja-JP" altLang="en-US" sz="2000" b="1" kern="100" dirty="0">
              <a:latin typeface="+mn-ea"/>
            </a:endParaRPr>
          </a:p>
          <a:p>
            <a:pPr marL="0" indent="0" algn="just">
              <a:lnSpc>
                <a:spcPts val="2646"/>
              </a:lnSpc>
              <a:buNone/>
              <a:defRPr/>
            </a:pPr>
            <a:r>
              <a:rPr lang="ja-JP" altLang="en-US" sz="2000" b="1" kern="100" dirty="0">
                <a:latin typeface="+mn-ea"/>
              </a:rPr>
              <a:t>　　　　　　　　　　　　　　　記</a:t>
            </a:r>
          </a:p>
          <a:p>
            <a:pPr marL="0" indent="0" algn="just">
              <a:lnSpc>
                <a:spcPts val="2646"/>
              </a:lnSpc>
              <a:buNone/>
              <a:defRPr/>
            </a:pPr>
            <a:endParaRPr lang="ja-JP" altLang="en-US" sz="2000" b="1" kern="100" dirty="0">
              <a:latin typeface="+mn-ea"/>
            </a:endParaRPr>
          </a:p>
          <a:p>
            <a:pPr marL="0" indent="0" algn="just">
              <a:lnSpc>
                <a:spcPts val="2646"/>
              </a:lnSpc>
              <a:buNone/>
              <a:defRPr/>
            </a:pPr>
            <a:r>
              <a:rPr lang="ja-JP" altLang="en-US" sz="2000" b="1" kern="100" dirty="0">
                <a:latin typeface="+mn-ea"/>
              </a:rPr>
              <a:t>　令和●年●月●日の出発時アルコールチェックにて、午前●時●分に●</a:t>
            </a:r>
            <a:r>
              <a:rPr lang="en-US" altLang="ja-JP" sz="2000" b="1" kern="100" dirty="0">
                <a:latin typeface="+mn-ea"/>
              </a:rPr>
              <a:t>mg/L</a:t>
            </a:r>
            <a:r>
              <a:rPr lang="ja-JP" altLang="en-US" sz="2000" b="1" kern="100" dirty="0">
                <a:latin typeface="+mn-ea"/>
              </a:rPr>
              <a:t>（●ランク）、午前●時●分に●</a:t>
            </a:r>
            <a:r>
              <a:rPr lang="en-US" altLang="ja-JP" sz="2000" b="1" kern="100" dirty="0">
                <a:latin typeface="+mn-ea"/>
              </a:rPr>
              <a:t>mg/L</a:t>
            </a:r>
            <a:r>
              <a:rPr lang="ja-JP" altLang="en-US" sz="2000" b="1" kern="100" dirty="0">
                <a:latin typeface="+mn-ea"/>
              </a:rPr>
              <a:t>（●ランク）のアルコールが検出されたこと。</a:t>
            </a:r>
          </a:p>
          <a:p>
            <a:pPr marL="0" indent="0" algn="just">
              <a:lnSpc>
                <a:spcPts val="2646"/>
              </a:lnSpc>
              <a:buNone/>
              <a:defRPr/>
            </a:pPr>
            <a:endParaRPr lang="ja-JP" altLang="en-US" sz="1400" b="1" kern="100" dirty="0">
              <a:latin typeface="+mn-ea"/>
            </a:endParaRPr>
          </a:p>
          <a:p>
            <a:pPr marL="457200" lvl="1" indent="0" algn="just">
              <a:lnSpc>
                <a:spcPts val="2646"/>
              </a:lnSpc>
              <a:buNone/>
              <a:defRPr/>
            </a:pPr>
            <a:endParaRPr lang="en-US" altLang="ja-JP" sz="1400"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1062103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33</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◆懲罰委員会議事録サンプル</a:t>
            </a:r>
            <a:endParaRPr lang="en-US" altLang="ja-JP" sz="2800" b="1" dirty="0">
              <a:solidFill>
                <a:schemeClr val="tx1"/>
              </a:solidFill>
              <a:latin typeface="+mn-ea"/>
              <a:cs typeface="メイリオ" panose="020B0604030504040204" pitchFamily="50" charset="-128"/>
            </a:endParaRP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開催日時　</a:t>
            </a:r>
            <a:r>
              <a:rPr lang="ja-JP" altLang="ja-JP" sz="1800" kern="100" dirty="0">
                <a:effectLst/>
                <a:latin typeface="Century" panose="02040604050505020304" pitchFamily="18" charset="0"/>
                <a:ea typeface="ＭＳ 明朝" panose="02020609040205080304" pitchFamily="17" charset="-128"/>
                <a:cs typeface="SimSun" panose="02010600030101010101" pitchFamily="2" charset="-122"/>
              </a:rPr>
              <a:t>令和</a:t>
            </a:r>
            <a:r>
              <a:rPr lang="en-US" altLang="ja-JP" sz="1800" kern="100" dirty="0">
                <a:effectLst/>
                <a:latin typeface="SimSun" panose="02010600030101010101" pitchFamily="2" charset="-122"/>
                <a:ea typeface="ＭＳ 明朝" panose="02020609040205080304" pitchFamily="17" charset="-128"/>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年</a:t>
            </a:r>
            <a:r>
              <a:rPr lang="en-US" altLang="ja-JP" sz="1800" kern="100" dirty="0">
                <a:effectLst/>
                <a:latin typeface="Century" panose="02040604050505020304" pitchFamily="18" charset="0"/>
                <a:ea typeface="SimSun" panose="02010600030101010101" pitchFamily="2" charset="-122"/>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月</a:t>
            </a:r>
            <a:r>
              <a:rPr lang="en-US" altLang="ja-JP" sz="1800" kern="100" dirty="0">
                <a:effectLst/>
                <a:latin typeface="Century" panose="02040604050505020304" pitchFamily="18" charset="0"/>
                <a:ea typeface="SimSun" panose="02010600030101010101" pitchFamily="2" charset="-122"/>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日</a:t>
            </a:r>
            <a:r>
              <a:rPr lang="en-US" altLang="ja-JP" sz="1800" kern="100" dirty="0">
                <a:effectLst/>
                <a:latin typeface="ＭＳ 明朝" panose="02020609040205080304" pitchFamily="17" charset="-128"/>
                <a:ea typeface="ＭＳ 明朝" panose="02020609040205080304" pitchFamily="17" charset="-128"/>
                <a:cs typeface="SimSun" panose="02010600030101010101" pitchFamily="2" charset="-122"/>
              </a:rPr>
              <a:t>●</a:t>
            </a:r>
            <a:r>
              <a:rPr lang="ja-JP" altLang="ja-JP" sz="1800" kern="100" dirty="0">
                <a:effectLst/>
                <a:latin typeface="Century" panose="02040604050505020304" pitchFamily="18" charset="0"/>
                <a:ea typeface="ＭＳ 明朝" panose="02020609040205080304" pitchFamily="17" charset="-128"/>
                <a:cs typeface="SimSun" panose="02010600030101010101" pitchFamily="2" charset="-122"/>
              </a:rPr>
              <a:t>時～</a:t>
            </a:r>
            <a:r>
              <a:rPr lang="en-US" altLang="ja-JP" sz="1800" kern="100" dirty="0">
                <a:effectLst/>
                <a:latin typeface="Century" panose="02040604050505020304" pitchFamily="18" charset="0"/>
                <a:ea typeface="ＭＳ 明朝" panose="02020609040205080304" pitchFamily="17" charset="-128"/>
                <a:cs typeface="SimSun" panose="02010600030101010101" pitchFamily="2" charset="-122"/>
              </a:rPr>
              <a:t>●</a:t>
            </a:r>
            <a:r>
              <a:rPr lang="ja-JP" altLang="ja-JP" sz="1800" kern="100" dirty="0">
                <a:effectLst/>
                <a:latin typeface="Century" panose="02040604050505020304" pitchFamily="18" charset="0"/>
                <a:ea typeface="ＭＳ 明朝" panose="02020609040205080304" pitchFamily="17" charset="-128"/>
                <a:cs typeface="SimSun" panose="02010600030101010101" pitchFamily="2" charset="-122"/>
              </a:rPr>
              <a:t>時</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出 席 者　労働者側</a:t>
            </a:r>
            <a:r>
              <a:rPr lang="en-US"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使用者側</a:t>
            </a:r>
            <a:r>
              <a:rPr lang="en-US"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議　　題　</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氏の横領問題について</a:t>
            </a:r>
          </a:p>
          <a:p>
            <a:pPr marL="0" indent="0" algn="l">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発言要旨）（例えば横領の経緯、内容、被害金額、これまでの勤務態度、過去の社内事例、退職金減額・不支給の可否などを検討する）</a:t>
            </a:r>
          </a:p>
          <a:p>
            <a:pPr marL="0" indent="0" algn="l">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結論）全出席者一致で諭旨解雇処分が相当であると思料する</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ja-JP" altLang="en-US" sz="18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800" kern="100" dirty="0">
                <a:effectLst/>
                <a:latin typeface="Century" panose="02040604050505020304" pitchFamily="18" charset="0"/>
                <a:ea typeface="ＭＳ 明朝" panose="02020609040205080304" pitchFamily="17" charset="-128"/>
                <a:cs typeface="SimSun" panose="02010600030101010101" pitchFamily="2" charset="-122"/>
              </a:rPr>
              <a:t>令和</a:t>
            </a:r>
            <a:r>
              <a:rPr lang="en-US" altLang="ja-JP" sz="1800" kern="100" dirty="0">
                <a:effectLst/>
                <a:latin typeface="SimSun" panose="02010600030101010101" pitchFamily="2" charset="-122"/>
                <a:ea typeface="ＭＳ 明朝" panose="02020609040205080304" pitchFamily="17" charset="-128"/>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年</a:t>
            </a:r>
            <a:r>
              <a:rPr lang="en-US" altLang="ja-JP" sz="1800" kern="100" dirty="0">
                <a:effectLst/>
                <a:latin typeface="Century" panose="02040604050505020304" pitchFamily="18" charset="0"/>
                <a:ea typeface="SimSun" panose="02010600030101010101" pitchFamily="2" charset="-122"/>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月</a:t>
            </a:r>
            <a:r>
              <a:rPr lang="en-US" altLang="ja-JP" sz="1800" kern="100" dirty="0">
                <a:effectLst/>
                <a:latin typeface="Century" panose="02040604050505020304" pitchFamily="18" charset="0"/>
                <a:ea typeface="SimSun" panose="02010600030101010101" pitchFamily="2" charset="-122"/>
                <a:cs typeface="SimSun" panose="02010600030101010101" pitchFamily="2" charset="-122"/>
              </a:rPr>
              <a:t>●</a:t>
            </a:r>
            <a:r>
              <a:rPr lang="ja-JP" altLang="ja-JP" sz="1800" kern="100" dirty="0">
                <a:effectLst/>
                <a:latin typeface="Century" panose="02040604050505020304" pitchFamily="18" charset="0"/>
                <a:ea typeface="SimSun" panose="02010600030101010101" pitchFamily="2" charset="-122"/>
                <a:cs typeface="SimSun" panose="02010600030101010101" pitchFamily="2" charset="-122"/>
              </a:rPr>
              <a:t>日</a:t>
            </a:r>
            <a:endParaRPr lang="en-US" altLang="ja-JP" sz="18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l">
              <a:buNone/>
            </a:pPr>
            <a:r>
              <a:rPr lang="ja-JP" alt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議事録作成者（署名）　</a:t>
            </a:r>
            <a:r>
              <a:rPr lang="en-US"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r">
              <a:buNone/>
            </a:pPr>
            <a:r>
              <a:rPr lang="zh-CN"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懲罰委員会出席者（署名）</a:t>
            </a:r>
            <a:r>
              <a:rPr lang="en-US"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lnSpc>
                <a:spcPts val="2646"/>
              </a:lnSpc>
              <a:buNone/>
              <a:defRPr/>
            </a:pPr>
            <a:r>
              <a:rPr lang="ja-JP" altLang="en-US" sz="1400" b="1" kern="100" dirty="0">
                <a:latin typeface="+mn-ea"/>
              </a:rPr>
              <a:t>　　　　　　　　　　　　　　　　　　　　　　　　　　　　　　　　　　　　　　　　　　　　　　　　　●</a:t>
            </a:r>
          </a:p>
          <a:p>
            <a:pPr marL="457200" lvl="1" indent="0" algn="just">
              <a:lnSpc>
                <a:spcPts val="2646"/>
              </a:lnSpc>
              <a:buNone/>
              <a:defRPr/>
            </a:pPr>
            <a:endParaRPr lang="en-US" altLang="ja-JP" sz="1400"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3263343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34</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◆懲戒処分通知書サンプル</a:t>
            </a:r>
            <a:endParaRPr lang="en-US" altLang="ja-JP" sz="2800" b="1" dirty="0">
              <a:solidFill>
                <a:schemeClr val="tx1"/>
              </a:solidFill>
              <a:latin typeface="+mn-ea"/>
              <a:cs typeface="メイリオ" panose="020B0604030504040204" pitchFamily="50" charset="-128"/>
            </a:endParaRP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r>
              <a:rPr lang="ja-JP" altLang="en-US" sz="1400" b="1" kern="100" dirty="0">
                <a:latin typeface="+mn-ea"/>
              </a:rPr>
              <a:t>　</a:t>
            </a:r>
            <a:r>
              <a:rPr lang="ja-JP" altLang="en-US" sz="2000" b="1" kern="100" dirty="0">
                <a:latin typeface="+mn-ea"/>
              </a:rPr>
              <a:t>貴殿を本日付で譴責処分とする。</a:t>
            </a:r>
          </a:p>
          <a:p>
            <a:pPr marL="0" indent="0" algn="just">
              <a:lnSpc>
                <a:spcPts val="2646"/>
              </a:lnSpc>
              <a:buNone/>
              <a:defRPr/>
            </a:pPr>
            <a:r>
              <a:rPr lang="ja-JP" altLang="en-US" sz="2000" b="1" kern="100" dirty="0">
                <a:latin typeface="+mn-ea"/>
              </a:rPr>
              <a:t>　</a:t>
            </a:r>
          </a:p>
          <a:p>
            <a:pPr marL="0" indent="0" algn="just">
              <a:lnSpc>
                <a:spcPts val="2646"/>
              </a:lnSpc>
              <a:buNone/>
              <a:defRPr/>
            </a:pPr>
            <a:r>
              <a:rPr lang="ja-JP" altLang="en-US" sz="2000" b="1" kern="100" dirty="0">
                <a:latin typeface="+mn-ea"/>
              </a:rPr>
              <a:t>　貴殿は、休職命令に基づく休職期間中であるにもかかわらず、令和●年●月●日から令和●年●月●日の間、別紙の通り、当社に無断で、許可なく同業他社に雇われもしくは自己の営業を行いました（就業規則第●条●号）。</a:t>
            </a:r>
          </a:p>
          <a:p>
            <a:pPr marL="0" indent="0" algn="just">
              <a:lnSpc>
                <a:spcPts val="2646"/>
              </a:lnSpc>
              <a:buNone/>
              <a:defRPr/>
            </a:pPr>
            <a:r>
              <a:rPr lang="ja-JP" altLang="en-US" sz="2000" b="1" kern="100" dirty="0">
                <a:latin typeface="+mn-ea"/>
              </a:rPr>
              <a:t>　貴殿の上記行為は、就業規則第●条●号、●号に該当するものであり、当社は、貴殿の上記行為に対し、就業規則第●条●号に基づき、貴殿に対し譴責処分を行うこととします。</a:t>
            </a:r>
          </a:p>
          <a:p>
            <a:pPr marL="0" indent="0" algn="just">
              <a:lnSpc>
                <a:spcPts val="2646"/>
              </a:lnSpc>
              <a:buNone/>
              <a:defRPr/>
            </a:pPr>
            <a:endParaRPr lang="ja-JP" altLang="en-US" sz="1400" b="1" kern="100" dirty="0">
              <a:latin typeface="+mn-ea"/>
            </a:endParaRPr>
          </a:p>
          <a:p>
            <a:pPr marL="457200" lvl="1" indent="0" algn="just">
              <a:lnSpc>
                <a:spcPts val="2646"/>
              </a:lnSpc>
              <a:buNone/>
              <a:defRPr/>
            </a:pPr>
            <a:endParaRPr lang="en-US" altLang="ja-JP" sz="1400"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32739744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35</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◆退職勧奨について</a:t>
            </a: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r>
              <a:rPr lang="ja-JP" altLang="en-US" sz="2646" b="1" kern="100" dirty="0">
                <a:latin typeface="+mn-ea"/>
              </a:rPr>
              <a:t>社員に対して「辞めてほしい」旨を伝える</a:t>
            </a:r>
          </a:p>
          <a:p>
            <a:pPr marL="457200" lvl="1" indent="0" algn="just">
              <a:lnSpc>
                <a:spcPts val="2646"/>
              </a:lnSpc>
              <a:buNone/>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個別に呼び出して実施する</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口頭の注意で効果のない場合には書面で伝える</a:t>
            </a:r>
          </a:p>
          <a:p>
            <a:pPr marL="457200" lvl="1" indent="0" algn="just">
              <a:lnSpc>
                <a:spcPts val="2646"/>
              </a:lnSpc>
              <a:buNone/>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退職勧奨が違法な場合は損害賠償請求を負う可能性あり</a:t>
            </a:r>
          </a:p>
          <a:p>
            <a:pPr marL="457200" lvl="1" indent="0" algn="just">
              <a:lnSpc>
                <a:spcPts val="2646"/>
              </a:lnSpc>
              <a:buNone/>
              <a:defRPr/>
            </a:pPr>
            <a:endParaRPr lang="en-US" altLang="ja-JP" sz="2205"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3139747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36</a:t>
            </a:fld>
            <a:endParaRPr kumimoji="1" lang="ja-JP" altLang="en-US"/>
          </a:p>
        </p:txBody>
      </p:sp>
      <p:sp>
        <p:nvSpPr>
          <p:cNvPr id="8" name="正方形/長方形 7"/>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2800" b="1" dirty="0">
                <a:solidFill>
                  <a:schemeClr val="tx1"/>
                </a:solidFill>
                <a:latin typeface="+mn-ea"/>
                <a:cs typeface="メイリオ" panose="020B0604030504040204" pitchFamily="50" charset="-128"/>
              </a:rPr>
              <a:t>◆解雇について</a:t>
            </a:r>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解雇への適切な対応方法</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３</a:t>
            </a: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r>
              <a:rPr lang="ja-JP" altLang="en-US" sz="2646" b="1" kern="100" dirty="0">
                <a:latin typeface="+mn-ea"/>
              </a:rPr>
              <a:t>法律上の規制に違反していないか？</a:t>
            </a:r>
            <a:endParaRPr lang="en-US" altLang="ja-JP" sz="2646" b="1" kern="100" dirty="0">
              <a:latin typeface="+mn-ea"/>
            </a:endParaRPr>
          </a:p>
          <a:p>
            <a:pPr algn="just">
              <a:lnSpc>
                <a:spcPts val="2646"/>
              </a:lnSpc>
              <a:buFont typeface="Wingdings" panose="05000000000000000000" pitchFamily="2" charset="2"/>
              <a:buChar char="Ø"/>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解雇の基準があらかじめ就業規則で定められているか？</a:t>
            </a:r>
          </a:p>
          <a:p>
            <a:pPr marL="457200" lvl="1" indent="0" algn="just">
              <a:lnSpc>
                <a:spcPts val="2646"/>
              </a:lnSpc>
              <a:buNone/>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合理的な解雇事由があるか？</a:t>
            </a:r>
          </a:p>
          <a:p>
            <a:pPr marL="457200" lvl="1" indent="0" algn="just">
              <a:lnSpc>
                <a:spcPts val="2646"/>
              </a:lnSpc>
              <a:buNone/>
              <a:defRPr/>
            </a:pPr>
            <a:endParaRPr lang="en-US" altLang="ja-JP" sz="2205" b="1" kern="100" dirty="0">
              <a:latin typeface="+mn-ea"/>
            </a:endParaRPr>
          </a:p>
          <a:p>
            <a:pPr algn="just">
              <a:lnSpc>
                <a:spcPts val="2646"/>
              </a:lnSpc>
              <a:buFont typeface="Wingdings" panose="05000000000000000000" pitchFamily="2" charset="2"/>
              <a:buChar char="Ø"/>
              <a:defRPr/>
            </a:pPr>
            <a:r>
              <a:rPr lang="ja-JP" altLang="en-US" sz="2646" b="1" kern="100" dirty="0">
                <a:latin typeface="+mn-ea"/>
              </a:rPr>
              <a:t>解雇までにその他の手を尽くした証拠はあるか？</a:t>
            </a:r>
          </a:p>
          <a:p>
            <a:pPr marL="457200" lvl="1" indent="0" algn="just">
              <a:lnSpc>
                <a:spcPts val="2646"/>
              </a:lnSpc>
              <a:buNone/>
              <a:defRPr/>
            </a:pPr>
            <a:endParaRPr lang="en-US" altLang="ja-JP" sz="2205" b="1" kern="100" dirty="0">
              <a:latin typeface="+mn-ea"/>
            </a:endParaRPr>
          </a:p>
          <a:p>
            <a:pPr marL="457200" lvl="1" indent="0" algn="just">
              <a:lnSpc>
                <a:spcPts val="2646"/>
              </a:lnSpc>
              <a:buNone/>
              <a:defRPr/>
            </a:pPr>
            <a:endParaRPr lang="en-US" altLang="ja-JP" sz="2205" b="1" kern="100" dirty="0">
              <a:latin typeface="+mn-ea"/>
            </a:endParaRPr>
          </a:p>
        </p:txBody>
      </p:sp>
    </p:spTree>
    <p:extLst>
      <p:ext uri="{BB962C8B-B14F-4D97-AF65-F5344CB8AC3E}">
        <p14:creationId xmlns:p14="http://schemas.microsoft.com/office/powerpoint/2010/main" val="482674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37790" y="3857700"/>
            <a:ext cx="9587637" cy="660548"/>
          </a:xfrm>
          <a:prstGeom prst="rect">
            <a:avLst/>
          </a:prstGeom>
          <a:solidFill>
            <a:srgbClr val="0147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281704" y="1107086"/>
            <a:ext cx="8546172" cy="660548"/>
            <a:chOff x="313549" y="1187549"/>
            <a:chExt cx="8546172" cy="660548"/>
          </a:xfrm>
        </p:grpSpPr>
        <p:sp>
          <p:nvSpPr>
            <p:cNvPr id="11" name="正方形/長方形 10"/>
            <p:cNvSpPr/>
            <p:nvPr/>
          </p:nvSpPr>
          <p:spPr>
            <a:xfrm>
              <a:off x="313549" y="1187549"/>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1</a:t>
              </a:r>
              <a:endParaRPr lang="ja-JP" altLang="en-US" sz="3022" b="1" dirty="0">
                <a:latin typeface="+mn-ea"/>
              </a:endParaRPr>
            </a:p>
          </p:txBody>
        </p:sp>
        <p:sp>
          <p:nvSpPr>
            <p:cNvPr id="12" name="正方形/長方形 11"/>
            <p:cNvSpPr/>
            <p:nvPr/>
          </p:nvSpPr>
          <p:spPr>
            <a:xfrm>
              <a:off x="974659" y="1187549"/>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解雇総論</a:t>
              </a:r>
              <a:endParaRPr lang="ja-JP" altLang="en-US" sz="1600" b="1" dirty="0">
                <a:solidFill>
                  <a:schemeClr val="tx1"/>
                </a:solidFill>
                <a:latin typeface="+mn-ea"/>
                <a:cs typeface="メイリオ" panose="020B0604030504040204" pitchFamily="50" charset="-128"/>
              </a:endParaRPr>
            </a:p>
          </p:txBody>
        </p:sp>
      </p:grpSp>
      <p:grpSp>
        <p:nvGrpSpPr>
          <p:cNvPr id="6" name="グループ化 5"/>
          <p:cNvGrpSpPr/>
          <p:nvPr/>
        </p:nvGrpSpPr>
        <p:grpSpPr>
          <a:xfrm>
            <a:off x="281703" y="2017826"/>
            <a:ext cx="10384916" cy="660548"/>
            <a:chOff x="313549" y="2741952"/>
            <a:chExt cx="10384916" cy="660548"/>
          </a:xfrm>
        </p:grpSpPr>
        <p:sp>
          <p:nvSpPr>
            <p:cNvPr id="19" name="正方形/長方形 18"/>
            <p:cNvSpPr/>
            <p:nvPr/>
          </p:nvSpPr>
          <p:spPr>
            <a:xfrm>
              <a:off x="313549" y="2741952"/>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2</a:t>
              </a:r>
              <a:endParaRPr lang="ja-JP" altLang="en-US" sz="3022" b="1" dirty="0">
                <a:latin typeface="+mn-ea"/>
              </a:endParaRPr>
            </a:p>
          </p:txBody>
        </p:sp>
        <p:sp>
          <p:nvSpPr>
            <p:cNvPr id="20" name="正方形/長方形 19"/>
            <p:cNvSpPr/>
            <p:nvPr/>
          </p:nvSpPr>
          <p:spPr>
            <a:xfrm>
              <a:off x="974096" y="2741952"/>
              <a:ext cx="9724369"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解雇の分類</a:t>
              </a:r>
            </a:p>
          </p:txBody>
        </p:sp>
      </p:grpSp>
      <p:grpSp>
        <p:nvGrpSpPr>
          <p:cNvPr id="5" name="グループ化 4"/>
          <p:cNvGrpSpPr/>
          <p:nvPr/>
        </p:nvGrpSpPr>
        <p:grpSpPr>
          <a:xfrm>
            <a:off x="277242" y="2937763"/>
            <a:ext cx="10265990" cy="660548"/>
            <a:chOff x="313549" y="4296618"/>
            <a:chExt cx="8427303" cy="660548"/>
          </a:xfrm>
        </p:grpSpPr>
        <p:sp>
          <p:nvSpPr>
            <p:cNvPr id="21" name="正方形/長方形 20"/>
            <p:cNvSpPr/>
            <p:nvPr/>
          </p:nvSpPr>
          <p:spPr>
            <a:xfrm>
              <a:off x="313549" y="4296618"/>
              <a:ext cx="542241"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3</a:t>
              </a:r>
              <a:endParaRPr lang="ja-JP" altLang="en-US" sz="3022" b="1" dirty="0">
                <a:latin typeface="+mn-ea"/>
              </a:endParaRPr>
            </a:p>
          </p:txBody>
        </p:sp>
        <p:sp>
          <p:nvSpPr>
            <p:cNvPr id="22" name="正方形/長方形 21"/>
            <p:cNvSpPr/>
            <p:nvPr/>
          </p:nvSpPr>
          <p:spPr>
            <a:xfrm>
              <a:off x="855790" y="4296618"/>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300" b="1" dirty="0">
                  <a:solidFill>
                    <a:schemeClr val="tx1"/>
                  </a:solidFill>
                  <a:latin typeface="+mn-ea"/>
                  <a:cs typeface="メイリオ" panose="020B0604030504040204" pitchFamily="50" charset="-128"/>
                </a:rPr>
                <a:t>解雇への適切な対応方法</a:t>
              </a:r>
            </a:p>
          </p:txBody>
        </p:sp>
      </p:grpSp>
      <p:sp>
        <p:nvSpPr>
          <p:cNvPr id="14" name="テキスト ボックス 13"/>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目次</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37</a:t>
            </a:fld>
            <a:endParaRPr kumimoji="1" lang="ja-JP" altLang="en-US"/>
          </a:p>
        </p:txBody>
      </p:sp>
      <p:grpSp>
        <p:nvGrpSpPr>
          <p:cNvPr id="4" name="グループ化 3"/>
          <p:cNvGrpSpPr/>
          <p:nvPr/>
        </p:nvGrpSpPr>
        <p:grpSpPr>
          <a:xfrm>
            <a:off x="281364" y="3857700"/>
            <a:ext cx="10384916" cy="660548"/>
            <a:chOff x="313549" y="5351281"/>
            <a:chExt cx="10384916" cy="660548"/>
          </a:xfrm>
        </p:grpSpPr>
        <p:sp>
          <p:nvSpPr>
            <p:cNvPr id="15" name="正方形/長方形 14"/>
            <p:cNvSpPr/>
            <p:nvPr/>
          </p:nvSpPr>
          <p:spPr>
            <a:xfrm>
              <a:off x="313549" y="5351281"/>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４</a:t>
              </a:r>
            </a:p>
          </p:txBody>
        </p:sp>
        <p:sp>
          <p:nvSpPr>
            <p:cNvPr id="16" name="正方形/長方形 15"/>
            <p:cNvSpPr/>
            <p:nvPr/>
          </p:nvSpPr>
          <p:spPr>
            <a:xfrm>
              <a:off x="974097" y="5351281"/>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事例解説</a:t>
              </a:r>
            </a:p>
          </p:txBody>
        </p:sp>
      </p:grpSp>
      <p:grpSp>
        <p:nvGrpSpPr>
          <p:cNvPr id="3" name="グループ化 2"/>
          <p:cNvGrpSpPr/>
          <p:nvPr/>
        </p:nvGrpSpPr>
        <p:grpSpPr>
          <a:xfrm>
            <a:off x="277242" y="4777637"/>
            <a:ext cx="10384916" cy="660548"/>
            <a:chOff x="313549" y="6405944"/>
            <a:chExt cx="10384916" cy="660548"/>
          </a:xfrm>
        </p:grpSpPr>
        <p:sp>
          <p:nvSpPr>
            <p:cNvPr id="17" name="正方形/長方形 16"/>
            <p:cNvSpPr/>
            <p:nvPr/>
          </p:nvSpPr>
          <p:spPr>
            <a:xfrm>
              <a:off x="313549" y="6405944"/>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５</a:t>
              </a:r>
            </a:p>
          </p:txBody>
        </p:sp>
        <p:sp>
          <p:nvSpPr>
            <p:cNvPr id="18" name="正方形/長方形 17"/>
            <p:cNvSpPr/>
            <p:nvPr/>
          </p:nvSpPr>
          <p:spPr>
            <a:xfrm>
              <a:off x="974097" y="6405944"/>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トラブルを予防するポイント・就業規則</a:t>
              </a:r>
            </a:p>
          </p:txBody>
        </p:sp>
      </p:grpSp>
    </p:spTree>
    <p:extLst>
      <p:ext uri="{BB962C8B-B14F-4D97-AF65-F5344CB8AC3E}">
        <p14:creationId xmlns:p14="http://schemas.microsoft.com/office/powerpoint/2010/main" val="34050990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38</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事例解説①</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1169442" y="2337533"/>
            <a:ext cx="9299083" cy="4173620"/>
          </a:xfrm>
          <a:prstGeom prst="rect">
            <a:avLst/>
          </a:prstGeom>
          <a:noFill/>
          <a:ln>
            <a:noFill/>
          </a:ln>
        </p:spPr>
        <p:txBody>
          <a:bodyPr spcFirstLastPara="1" wrap="square" lIns="100779" tIns="50376" rIns="100779" bIns="50376" anchor="t" anchorCtr="0">
            <a:spAutoFit/>
          </a:bodyPr>
          <a:lstStyle/>
          <a:p>
            <a:r>
              <a:rPr lang="en-US" altLang="ja-JP" sz="2205" b="1" dirty="0">
                <a:latin typeface="+mn-ea"/>
                <a:cs typeface="Meiryo"/>
                <a:sym typeface="Meiryo"/>
              </a:rPr>
              <a:t>【</a:t>
            </a:r>
            <a:r>
              <a:rPr lang="ja-JP" altLang="en-US" sz="2205" b="1" dirty="0">
                <a:latin typeface="+mn-ea"/>
                <a:cs typeface="Meiryo"/>
                <a:sym typeface="Meiryo"/>
              </a:rPr>
              <a:t>概要</a:t>
            </a:r>
            <a:r>
              <a:rPr lang="en-US" altLang="ja-JP" sz="2205" b="1" dirty="0">
                <a:latin typeface="+mn-ea"/>
                <a:cs typeface="Meiryo"/>
                <a:sym typeface="Meiryo"/>
              </a:rPr>
              <a:t>】</a:t>
            </a:r>
          </a:p>
          <a:p>
            <a:r>
              <a:rPr lang="ja-JP" altLang="en-US" sz="2205" b="1" dirty="0">
                <a:latin typeface="+mn-ea"/>
                <a:cs typeface="Meiryo"/>
                <a:sym typeface="Meiryo"/>
              </a:rPr>
              <a:t>　ラジオニュースの担当者が２週間に２度寝過ごし放送事故を起こし</a:t>
            </a:r>
            <a:endParaRPr lang="en-US" altLang="ja-JP" sz="2205" b="1" dirty="0">
              <a:latin typeface="+mn-ea"/>
              <a:cs typeface="Meiryo"/>
              <a:sym typeface="Meiryo"/>
            </a:endParaRPr>
          </a:p>
          <a:p>
            <a:r>
              <a:rPr lang="ja-JP" altLang="en-US" sz="2205" b="1" dirty="0">
                <a:latin typeface="+mn-ea"/>
                <a:cs typeface="Meiryo"/>
                <a:sym typeface="Meiryo"/>
              </a:rPr>
              <a:t>　たが、虚偽の事故報告書を提出した。会社はそれを理由に解雇。</a:t>
            </a:r>
            <a:endParaRPr lang="en-US" altLang="ja-JP"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争点</a:t>
            </a:r>
            <a:r>
              <a:rPr lang="en-US" altLang="ja-JP" sz="2205" b="1" dirty="0">
                <a:latin typeface="+mn-ea"/>
                <a:cs typeface="Meiryo"/>
                <a:sym typeface="Meiryo"/>
              </a:rPr>
              <a:t>】</a:t>
            </a:r>
          </a:p>
          <a:p>
            <a:r>
              <a:rPr lang="ja-JP" altLang="en-US" sz="2205" b="1" dirty="0">
                <a:latin typeface="+mn-ea"/>
                <a:cs typeface="Meiryo"/>
                <a:sym typeface="Meiryo"/>
              </a:rPr>
              <a:t>　能力不足や規律違反があったとして解雇が有効か。</a:t>
            </a:r>
            <a:endParaRPr lang="en-US" altLang="ja-JP" sz="2205" b="1" dirty="0">
              <a:latin typeface="+mn-ea"/>
              <a:cs typeface="Meiryo"/>
              <a:sym typeface="Meiryo"/>
            </a:endParaRPr>
          </a:p>
          <a:p>
            <a:endParaRPr lang="en-US" altLang="ja-JP"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ポイント</a:t>
            </a:r>
            <a:r>
              <a:rPr lang="en-US" altLang="ja-JP" sz="2205" b="1" dirty="0">
                <a:latin typeface="+mn-ea"/>
                <a:cs typeface="Meiryo"/>
                <a:sym typeface="Meiryo"/>
              </a:rPr>
              <a:t>】</a:t>
            </a:r>
          </a:p>
          <a:p>
            <a:r>
              <a:rPr lang="ja-JP" altLang="en-US" sz="2205" b="1" dirty="0">
                <a:latin typeface="+mn-ea"/>
                <a:cs typeface="Meiryo"/>
                <a:sym typeface="Meiryo"/>
              </a:rPr>
              <a:t>　能力向上のための教育機会を相応に与えたか。</a:t>
            </a:r>
            <a:endParaRPr lang="en-US" altLang="ja-JP" sz="2205" b="1" dirty="0">
              <a:latin typeface="+mn-ea"/>
              <a:cs typeface="Meiryo"/>
              <a:sym typeface="Meiryo"/>
            </a:endParaRPr>
          </a:p>
          <a:p>
            <a:r>
              <a:rPr lang="ja-JP" altLang="en-US" sz="2205" b="1" dirty="0">
                <a:latin typeface="+mn-ea"/>
                <a:cs typeface="Meiryo"/>
                <a:sym typeface="Meiryo"/>
              </a:rPr>
              <a:t>　　能力向上がもはや見込めないという段階で解雇が許容される。</a:t>
            </a:r>
            <a:endParaRPr lang="en-US" altLang="ja-JP" sz="2205" b="1" dirty="0">
              <a:latin typeface="+mn-ea"/>
              <a:cs typeface="Meiryo"/>
              <a:sym typeface="Meiryo"/>
            </a:endParaRPr>
          </a:p>
          <a:p>
            <a:r>
              <a:rPr lang="ja-JP" altLang="en-US" sz="2205" b="1" dirty="0">
                <a:latin typeface="+mn-ea"/>
                <a:cs typeface="Meiryo"/>
                <a:sym typeface="Meiryo"/>
              </a:rPr>
              <a:t>　軽微な規律違反１回での解雇は許容されない。</a:t>
            </a:r>
            <a:endParaRPr lang="en-US" altLang="ja-JP" sz="2205" b="1" dirty="0">
              <a:latin typeface="+mn-ea"/>
              <a:cs typeface="Meiryo"/>
              <a:sym typeface="Meiryo"/>
            </a:endParaRPr>
          </a:p>
          <a:p>
            <a:endParaRPr lang="en-US" altLang="ja-JP" sz="2205" b="1" dirty="0">
              <a:latin typeface="+mn-ea"/>
              <a:cs typeface="Meiryo"/>
              <a:sym typeface="Meiryo"/>
            </a:endParaRPr>
          </a:p>
          <a:p>
            <a:r>
              <a:rPr lang="ja-JP" altLang="en-US" sz="2205" b="1" dirty="0">
                <a:latin typeface="+mn-ea"/>
                <a:cs typeface="Meiryo"/>
                <a:sym typeface="Meiryo"/>
              </a:rPr>
              <a:t>　</a:t>
            </a:r>
            <a:r>
              <a:rPr lang="ja-JP" altLang="en-US" sz="2205" b="1" dirty="0">
                <a:latin typeface="Meiryo"/>
                <a:ea typeface="Meiryo"/>
                <a:cs typeface="Meiryo"/>
                <a:sym typeface="Meiryo"/>
              </a:rPr>
              <a:t>　最高裁は、解雇を無効と判断（昭和５２年１月３１日）</a:t>
            </a:r>
            <a:endParaRPr lang="en-US" altLang="ja-JP" sz="2205" b="1" dirty="0">
              <a:latin typeface="+mn-ea"/>
              <a:cs typeface="Meiryo"/>
              <a:sym typeface="Meiryo"/>
            </a:endParaRPr>
          </a:p>
        </p:txBody>
      </p:sp>
    </p:spTree>
    <p:extLst>
      <p:ext uri="{BB962C8B-B14F-4D97-AF65-F5344CB8AC3E}">
        <p14:creationId xmlns:p14="http://schemas.microsoft.com/office/powerpoint/2010/main" val="73688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39</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事例解説②</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3483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1169442" y="2337533"/>
            <a:ext cx="9299083" cy="3834296"/>
          </a:xfrm>
          <a:prstGeom prst="rect">
            <a:avLst/>
          </a:prstGeom>
          <a:noFill/>
          <a:ln>
            <a:noFill/>
          </a:ln>
        </p:spPr>
        <p:txBody>
          <a:bodyPr spcFirstLastPara="1" wrap="square" lIns="100779" tIns="50376" rIns="100779" bIns="50376" anchor="t" anchorCtr="0">
            <a:spAutoFit/>
          </a:bodyPr>
          <a:lstStyle/>
          <a:p>
            <a:r>
              <a:rPr lang="en-US" altLang="ja-JP" sz="2205" b="1" dirty="0">
                <a:latin typeface="+mn-ea"/>
                <a:cs typeface="Meiryo"/>
                <a:sym typeface="Meiryo"/>
              </a:rPr>
              <a:t>【</a:t>
            </a:r>
            <a:r>
              <a:rPr lang="ja-JP" altLang="en-US" sz="2205" b="1" dirty="0">
                <a:latin typeface="+mn-ea"/>
                <a:cs typeface="Meiryo"/>
                <a:sym typeface="Meiryo"/>
              </a:rPr>
              <a:t>概要</a:t>
            </a:r>
            <a:r>
              <a:rPr lang="en-US" altLang="ja-JP" sz="2205" b="1" dirty="0">
                <a:latin typeface="+mn-ea"/>
                <a:cs typeface="Meiryo"/>
                <a:sym typeface="Meiryo"/>
              </a:rPr>
              <a:t>】</a:t>
            </a:r>
          </a:p>
          <a:p>
            <a:r>
              <a:rPr lang="ja-JP" altLang="en-US" sz="2205" b="1" dirty="0">
                <a:latin typeface="+mn-ea"/>
                <a:cs typeface="Meiryo"/>
                <a:sym typeface="Meiryo"/>
              </a:rPr>
              <a:t>　精神的な不調で欠勤していた労働者が無断欠勤を続けていた。</a:t>
            </a:r>
            <a:endParaRPr lang="en-US" altLang="ja-JP" sz="2205" b="1" dirty="0">
              <a:latin typeface="+mn-ea"/>
              <a:cs typeface="Meiryo"/>
              <a:sym typeface="Meiryo"/>
            </a:endParaRPr>
          </a:p>
          <a:p>
            <a:r>
              <a:rPr lang="ja-JP" altLang="en-US" sz="2205" b="1" dirty="0">
                <a:latin typeface="+mn-ea"/>
                <a:cs typeface="Meiryo"/>
                <a:sym typeface="Meiryo"/>
              </a:rPr>
              <a:t>　会社は、その労働者を諭旨退職処分とした。</a:t>
            </a:r>
            <a:endParaRPr lang="en-US" altLang="ja-JP"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争点</a:t>
            </a:r>
            <a:r>
              <a:rPr lang="en-US" altLang="ja-JP" sz="2205" b="1" dirty="0">
                <a:latin typeface="+mn-ea"/>
                <a:cs typeface="Meiryo"/>
                <a:sym typeface="Meiryo"/>
              </a:rPr>
              <a:t>】</a:t>
            </a:r>
          </a:p>
          <a:p>
            <a:r>
              <a:rPr lang="ja-JP" altLang="en-US" sz="2205" b="1" dirty="0">
                <a:latin typeface="+mn-ea"/>
                <a:cs typeface="Meiryo"/>
                <a:sym typeface="Meiryo"/>
              </a:rPr>
              <a:t>　無断欠勤を続けていることを理由とした諭旨退職処分は有効か。</a:t>
            </a:r>
            <a:endParaRPr lang="en-US" altLang="ja-JP"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ポイント</a:t>
            </a:r>
            <a:r>
              <a:rPr lang="en-US" altLang="ja-JP" sz="2205" b="1" dirty="0">
                <a:latin typeface="+mn-ea"/>
                <a:cs typeface="Meiryo"/>
                <a:sym typeface="Meiryo"/>
              </a:rPr>
              <a:t>】</a:t>
            </a:r>
            <a:endParaRPr lang="en-US" altLang="ja-JP" sz="2205" b="1" dirty="0">
              <a:latin typeface="Meiryo"/>
              <a:ea typeface="Meiryo"/>
              <a:cs typeface="Meiryo"/>
              <a:sym typeface="Meiryo"/>
            </a:endParaRPr>
          </a:p>
          <a:p>
            <a:r>
              <a:rPr lang="ja-JP" altLang="en-US" sz="2205" b="1" dirty="0">
                <a:latin typeface="+mn-ea"/>
                <a:cs typeface="Meiryo"/>
                <a:sym typeface="Meiryo"/>
              </a:rPr>
              <a:t>　精神科医による健康診断を実施して診断結果に応じて休職などの</a:t>
            </a:r>
            <a:endParaRPr lang="en-US" altLang="ja-JP" sz="2205" b="1" dirty="0">
              <a:latin typeface="+mn-ea"/>
              <a:cs typeface="Meiryo"/>
              <a:sym typeface="Meiryo"/>
            </a:endParaRPr>
          </a:p>
          <a:p>
            <a:r>
              <a:rPr lang="ja-JP" altLang="en-US" sz="2205" b="1" dirty="0">
                <a:latin typeface="+mn-ea"/>
                <a:cs typeface="Meiryo"/>
                <a:sym typeface="Meiryo"/>
              </a:rPr>
              <a:t>　措置を検討し経過をみるべき。そうした対応を取らずに諭旨退職</a:t>
            </a:r>
            <a:endParaRPr lang="en-US" altLang="ja-JP" sz="2205" b="1" dirty="0">
              <a:latin typeface="+mn-ea"/>
              <a:cs typeface="Meiryo"/>
              <a:sym typeface="Meiryo"/>
            </a:endParaRPr>
          </a:p>
          <a:p>
            <a:r>
              <a:rPr lang="ja-JP" altLang="en-US" sz="2205" b="1" dirty="0">
                <a:latin typeface="+mn-ea"/>
                <a:cs typeface="Meiryo"/>
                <a:sym typeface="Meiryo"/>
              </a:rPr>
              <a:t>　処分することは違法（最高裁平成２４年４月２７日）</a:t>
            </a:r>
            <a:endParaRPr lang="en-US" altLang="ja-JP" sz="2205" b="1" dirty="0">
              <a:latin typeface="+mn-ea"/>
              <a:cs typeface="Meiryo"/>
              <a:sym typeface="Meiryo"/>
            </a:endParaRPr>
          </a:p>
          <a:p>
            <a:r>
              <a:rPr lang="ja-JP" altLang="en-US" sz="2205" b="1" dirty="0">
                <a:latin typeface="+mn-ea"/>
                <a:cs typeface="Meiryo"/>
                <a:sym typeface="Meiryo"/>
              </a:rPr>
              <a:t>　　精神的不調の原因には触れていない。</a:t>
            </a:r>
            <a:endParaRPr lang="en-US" altLang="ja-JP" sz="2205" b="1" dirty="0">
              <a:latin typeface="+mn-ea"/>
              <a:cs typeface="Meiryo"/>
              <a:sym typeface="Meiryo"/>
            </a:endParaRPr>
          </a:p>
          <a:p>
            <a:r>
              <a:rPr lang="ja-JP" altLang="en-US" sz="2205" b="1" dirty="0">
                <a:latin typeface="+mn-ea"/>
                <a:cs typeface="Meiryo"/>
                <a:sym typeface="Meiryo"/>
              </a:rPr>
              <a:t>　　仕事上のストレスが原因でない場合でも健康診断を受けさせる。</a:t>
            </a:r>
            <a:endParaRPr lang="en-US" altLang="ja-JP" sz="2205" b="1" dirty="0">
              <a:latin typeface="+mn-ea"/>
              <a:cs typeface="Meiryo"/>
              <a:sym typeface="Meiryo"/>
            </a:endParaRPr>
          </a:p>
        </p:txBody>
      </p:sp>
    </p:spTree>
    <p:extLst>
      <p:ext uri="{BB962C8B-B14F-4D97-AF65-F5344CB8AC3E}">
        <p14:creationId xmlns:p14="http://schemas.microsoft.com/office/powerpoint/2010/main" val="2031897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解雇とは</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１</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835621"/>
            <a:ext cx="9415502" cy="4640679"/>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解雇とは、使用者の一方的な意思表示による労働契約の解約</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民法</a:t>
            </a:r>
            <a:r>
              <a:rPr lang="en-US" altLang="ja-JP" sz="2400" b="1" kern="100" dirty="0">
                <a:latin typeface="ＭＳ ゴシック" panose="020B0609070205080204" pitchFamily="49" charset="-128"/>
                <a:ea typeface="ＭＳ ゴシック" panose="020B0609070205080204" pitchFamily="49" charset="-128"/>
              </a:rPr>
              <a:t>627</a:t>
            </a:r>
            <a:r>
              <a:rPr lang="ja-JP" altLang="en-US" sz="2400" b="1" kern="100" dirty="0">
                <a:latin typeface="ＭＳ ゴシック" panose="020B0609070205080204" pitchFamily="49" charset="-128"/>
                <a:ea typeface="ＭＳ ゴシック" panose="020B0609070205080204" pitchFamily="49" charset="-128"/>
              </a:rPr>
              <a:t>条</a:t>
            </a:r>
            <a:r>
              <a:rPr lang="en-US" altLang="ja-JP" sz="2400" b="1" kern="100" dirty="0">
                <a:latin typeface="ＭＳ ゴシック" panose="020B0609070205080204" pitchFamily="49" charset="-128"/>
                <a:ea typeface="ＭＳ ゴシック" panose="020B0609070205080204" pitchFamily="49" charset="-128"/>
              </a:rPr>
              <a:t>1</a:t>
            </a:r>
            <a:r>
              <a:rPr lang="ja-JP" altLang="en-US" sz="2400" b="1" kern="100" dirty="0">
                <a:latin typeface="ＭＳ ゴシック" panose="020B0609070205080204" pitchFamily="49" charset="-128"/>
                <a:ea typeface="ＭＳ ゴシック" panose="020B0609070205080204" pitchFamily="49" charset="-128"/>
              </a:rPr>
              <a:t>項「当事者が雇用の期間を定めなかったときは、各当事者は、いつでも解約の申入れをすることができる。この場合において雇用は、解約の申入れの日から</a:t>
            </a:r>
            <a:r>
              <a:rPr lang="en-US" altLang="ja-JP" sz="2400" b="1" kern="100" dirty="0">
                <a:latin typeface="ＭＳ ゴシック" panose="020B0609070205080204" pitchFamily="49" charset="-128"/>
                <a:ea typeface="ＭＳ ゴシック" panose="020B0609070205080204" pitchFamily="49" charset="-128"/>
              </a:rPr>
              <a:t>2</a:t>
            </a:r>
            <a:r>
              <a:rPr lang="ja-JP" altLang="en-US" sz="2400" b="1" kern="100" dirty="0">
                <a:latin typeface="ＭＳ ゴシック" panose="020B0609070205080204" pitchFamily="49" charset="-128"/>
                <a:ea typeface="ＭＳ ゴシック" panose="020B0609070205080204" pitchFamily="49" charset="-128"/>
              </a:rPr>
              <a:t>週間を経過することによって終了する。」と規定</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しかし、解雇については、厳格に解釈</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「客観的に合理的な理由を欠き社会通念上相当として是認することができない」場合には、解雇は無効になるという判例法理が確立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→労働契約法１６条に規定</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646" b="1" kern="100" dirty="0">
              <a:latin typeface="+mn-ea"/>
            </a:endParaRPr>
          </a:p>
          <a:p>
            <a:pPr marL="0" indent="0" algn="just">
              <a:lnSpc>
                <a:spcPts val="2646"/>
              </a:lnSpc>
              <a:buFont typeface="Arial" panose="020B0604020202020204" pitchFamily="34" charset="0"/>
              <a:buNone/>
              <a:defRPr/>
            </a:pPr>
            <a:endParaRPr lang="ja-JP" altLang="en-US" sz="2646" b="1" kern="100" dirty="0">
              <a:latin typeface="+mn-ea"/>
            </a:endParaRPr>
          </a:p>
        </p:txBody>
      </p:sp>
    </p:spTree>
    <p:extLst>
      <p:ext uri="{BB962C8B-B14F-4D97-AF65-F5344CB8AC3E}">
        <p14:creationId xmlns:p14="http://schemas.microsoft.com/office/powerpoint/2010/main" val="3386595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40</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事例解説③</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638155" y="1763613"/>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r>
              <a:rPr lang="ja-JP" altLang="en-US" sz="2646" b="1" kern="100" dirty="0">
                <a:latin typeface="+mn-ea"/>
              </a:rPr>
              <a:t>休職期間満了による退職が認められた例</a:t>
            </a: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784032" y="2267669"/>
            <a:ext cx="9299083" cy="4512943"/>
          </a:xfrm>
          <a:prstGeom prst="rect">
            <a:avLst/>
          </a:prstGeom>
          <a:noFill/>
          <a:ln>
            <a:noFill/>
          </a:ln>
        </p:spPr>
        <p:txBody>
          <a:bodyPr spcFirstLastPara="1" wrap="square" lIns="100779" tIns="50376" rIns="100779" bIns="50376" anchor="t" anchorCtr="0">
            <a:spAutoFit/>
          </a:bodyPr>
          <a:lstStyle/>
          <a:p>
            <a:r>
              <a:rPr lang="en-US" altLang="ja-JP" sz="2205" b="1" dirty="0">
                <a:latin typeface="+mn-ea"/>
                <a:cs typeface="Meiryo"/>
                <a:sym typeface="Meiryo"/>
              </a:rPr>
              <a:t>【</a:t>
            </a:r>
            <a:r>
              <a:rPr lang="ja-JP" altLang="en-US" sz="2205" b="1" dirty="0">
                <a:latin typeface="+mn-ea"/>
                <a:cs typeface="Meiryo"/>
                <a:sym typeface="Meiryo"/>
              </a:rPr>
              <a:t>概要</a:t>
            </a:r>
            <a:r>
              <a:rPr lang="en-US" altLang="ja-JP" sz="2205" b="1" dirty="0">
                <a:latin typeface="+mn-ea"/>
                <a:cs typeface="Meiryo"/>
                <a:sym typeface="Meiryo"/>
              </a:rPr>
              <a:t>】</a:t>
            </a:r>
          </a:p>
          <a:p>
            <a:r>
              <a:rPr lang="ja-JP" altLang="en-US" sz="2205" b="1" dirty="0">
                <a:latin typeface="+mn-ea"/>
                <a:cs typeface="Meiryo"/>
                <a:sym typeface="Meiryo"/>
              </a:rPr>
              <a:t>　総合職として雇用されたＡが、平成</a:t>
            </a:r>
            <a:r>
              <a:rPr lang="en-US" altLang="ja-JP" sz="2205" b="1" dirty="0">
                <a:latin typeface="+mn-ea"/>
                <a:cs typeface="Meiryo"/>
                <a:sym typeface="Meiryo"/>
              </a:rPr>
              <a:t>22</a:t>
            </a:r>
            <a:r>
              <a:rPr lang="ja-JP" altLang="en-US" sz="2205" b="1" dirty="0">
                <a:latin typeface="+mn-ea"/>
                <a:cs typeface="Meiryo"/>
                <a:sym typeface="Meiryo"/>
              </a:rPr>
              <a:t>年４月に統合失調症の疑いと診断され（当時まで約５年７カ月予算管理業務に従事）、平成</a:t>
            </a:r>
            <a:r>
              <a:rPr lang="en-US" altLang="ja-JP" sz="2205" b="1" dirty="0">
                <a:latin typeface="+mn-ea"/>
                <a:cs typeface="Meiryo"/>
                <a:sym typeface="Meiryo"/>
              </a:rPr>
              <a:t>24</a:t>
            </a:r>
            <a:r>
              <a:rPr lang="ja-JP" altLang="en-US" sz="2205" b="1" dirty="0">
                <a:latin typeface="+mn-ea"/>
                <a:cs typeface="Meiryo"/>
                <a:sym typeface="Meiryo"/>
              </a:rPr>
              <a:t>年２月</a:t>
            </a:r>
            <a:r>
              <a:rPr lang="en-US" altLang="ja-JP" sz="2205" b="1" dirty="0">
                <a:latin typeface="+mn-ea"/>
                <a:cs typeface="Meiryo"/>
                <a:sym typeface="Meiryo"/>
              </a:rPr>
              <a:t>29</a:t>
            </a:r>
            <a:r>
              <a:rPr lang="ja-JP" altLang="en-US" sz="2205" b="1" dirty="0">
                <a:latin typeface="+mn-ea"/>
                <a:cs typeface="Meiryo"/>
                <a:sym typeface="Meiryo"/>
              </a:rPr>
              <a:t>日まで休職を命じる旨の休職命令に従い休職していたところ（その後，アスペルガー症候群と診断された）、同日をもって休職期間満了による自然退職となる旨を告知されたため、Ａが、休職期間満了時において就労が可能であったとして，休職期間満了後の賃金、賞与及び遅延損害金の支払いを請求した事案。</a:t>
            </a:r>
          </a:p>
          <a:p>
            <a:endParaRPr lang="en-US" altLang="ja-JP"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争点</a:t>
            </a:r>
            <a:r>
              <a:rPr lang="en-US" altLang="ja-JP" sz="2205" b="1" dirty="0">
                <a:latin typeface="+mn-ea"/>
                <a:cs typeface="Meiryo"/>
                <a:sym typeface="Meiryo"/>
              </a:rPr>
              <a:t>】</a:t>
            </a:r>
          </a:p>
          <a:p>
            <a:r>
              <a:rPr lang="ja-JP" altLang="en-US" sz="2205" b="1" dirty="0">
                <a:latin typeface="+mn-ea"/>
                <a:cs typeface="Meiryo"/>
                <a:sym typeface="Meiryo"/>
              </a:rPr>
              <a:t>　就業規則上の復職要件である「休職の事由が消滅した」の意義およびＡが「休職の事由が消滅した」といえるかの二点。</a:t>
            </a:r>
          </a:p>
          <a:p>
            <a:r>
              <a:rPr lang="ja-JP" altLang="en-US" sz="2205" b="1" dirty="0">
                <a:latin typeface="+mn-ea"/>
                <a:cs typeface="Meiryo"/>
                <a:sym typeface="Meiryo"/>
              </a:rPr>
              <a:t>　</a:t>
            </a:r>
            <a:endParaRPr lang="en-US" altLang="ja-JP" sz="2205" b="1" dirty="0">
              <a:latin typeface="+mn-ea"/>
              <a:cs typeface="Meiryo"/>
              <a:sym typeface="Meiryo"/>
            </a:endParaRPr>
          </a:p>
        </p:txBody>
      </p:sp>
    </p:spTree>
    <p:extLst>
      <p:ext uri="{BB962C8B-B14F-4D97-AF65-F5344CB8AC3E}">
        <p14:creationId xmlns:p14="http://schemas.microsoft.com/office/powerpoint/2010/main" val="3764619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41</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事例解説③</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566709" y="2399192"/>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638156" y="1763613"/>
            <a:ext cx="9299083" cy="5191591"/>
          </a:xfrm>
          <a:prstGeom prst="rect">
            <a:avLst/>
          </a:prstGeom>
          <a:noFill/>
          <a:ln>
            <a:noFill/>
          </a:ln>
        </p:spPr>
        <p:txBody>
          <a:bodyPr spcFirstLastPara="1" wrap="square" lIns="100779" tIns="50376" rIns="100779" bIns="50376" anchor="t" anchorCtr="0">
            <a:spAutoFit/>
          </a:bodyPr>
          <a:lstStyle/>
          <a:p>
            <a:r>
              <a:rPr lang="en-US" altLang="ja-JP" sz="2205" b="1" dirty="0">
                <a:latin typeface="+mn-ea"/>
                <a:cs typeface="Meiryo"/>
                <a:sym typeface="Meiryo"/>
              </a:rPr>
              <a:t>【</a:t>
            </a:r>
            <a:r>
              <a:rPr lang="ja-JP" altLang="en-US" sz="2205" b="1" dirty="0">
                <a:latin typeface="+mn-ea"/>
                <a:cs typeface="Meiryo"/>
                <a:sym typeface="Meiryo"/>
              </a:rPr>
              <a:t>判決の要旨</a:t>
            </a:r>
            <a:r>
              <a:rPr lang="en-US" altLang="ja-JP" sz="2205" b="1" dirty="0">
                <a:latin typeface="+mn-ea"/>
                <a:cs typeface="Meiryo"/>
                <a:sym typeface="Meiryo"/>
              </a:rPr>
              <a:t>】</a:t>
            </a:r>
          </a:p>
          <a:p>
            <a:r>
              <a:rPr lang="ja-JP" altLang="en-US" sz="2205" b="1" dirty="0">
                <a:latin typeface="+mn-ea"/>
                <a:cs typeface="Meiryo"/>
                <a:sym typeface="Meiryo"/>
              </a:rPr>
              <a:t>　東京地裁平成</a:t>
            </a:r>
            <a:r>
              <a:rPr lang="en-US" altLang="ja-JP" sz="2205" b="1" dirty="0">
                <a:latin typeface="+mn-ea"/>
                <a:cs typeface="Meiryo"/>
                <a:sym typeface="Meiryo"/>
              </a:rPr>
              <a:t>27</a:t>
            </a:r>
            <a:r>
              <a:rPr lang="ja-JP" altLang="en-US" sz="2205" b="1" dirty="0">
                <a:latin typeface="+mn-ea"/>
                <a:cs typeface="Meiryo"/>
                <a:sym typeface="Meiryo"/>
              </a:rPr>
              <a:t>年</a:t>
            </a:r>
            <a:r>
              <a:rPr lang="en-US" altLang="ja-JP" sz="2205" b="1" dirty="0">
                <a:latin typeface="+mn-ea"/>
                <a:cs typeface="Meiryo"/>
                <a:sym typeface="Meiryo"/>
              </a:rPr>
              <a:t>7</a:t>
            </a:r>
            <a:r>
              <a:rPr lang="ja-JP" altLang="en-US" sz="2205" b="1" dirty="0">
                <a:latin typeface="+mn-ea"/>
                <a:cs typeface="Meiryo"/>
                <a:sym typeface="Meiryo"/>
              </a:rPr>
              <a:t>月</a:t>
            </a:r>
            <a:r>
              <a:rPr lang="en-US" altLang="ja-JP" sz="2205" b="1" dirty="0">
                <a:latin typeface="+mn-ea"/>
                <a:cs typeface="Meiryo"/>
                <a:sym typeface="Meiryo"/>
              </a:rPr>
              <a:t>29</a:t>
            </a:r>
            <a:r>
              <a:rPr lang="ja-JP" altLang="en-US" sz="2205" b="1" dirty="0">
                <a:latin typeface="+mn-ea"/>
                <a:cs typeface="Meiryo"/>
                <a:sym typeface="Meiryo"/>
              </a:rPr>
              <a:t>日判決 日本電気事件は、およそ次のように判示して、Ａの請求を棄却した。</a:t>
            </a:r>
          </a:p>
          <a:p>
            <a:r>
              <a:rPr lang="ja-JP" altLang="en-US" sz="2205" b="1" dirty="0">
                <a:latin typeface="+mn-ea"/>
                <a:cs typeface="Meiryo"/>
                <a:sym typeface="Meiryo"/>
              </a:rPr>
              <a:t>「休職の事由が消滅した」の意義</a:t>
            </a:r>
          </a:p>
          <a:p>
            <a:r>
              <a:rPr lang="ja-JP" altLang="en-US" sz="2205" b="1" dirty="0">
                <a:latin typeface="+mn-ea"/>
                <a:cs typeface="Meiryo"/>
                <a:sym typeface="Meiryo"/>
              </a:rPr>
              <a:t>　原告と被告の労働契約における債務の本旨に従った履行の提供がある場合をいい、原則として、①従前の職務を通常の程度に行える健康状態になった場合、又は当初軽易作業に就かせればほどなく従前の職務を通常の程度に行える健康状態になった場合をいうとした。また、②労働者が職種や業務内容を特定せずに労働契約を締結した場合においては、現に就業を命じられた特定の業務について労務の提供が十全にはできないとしても、当該労働者が配置される現実的可能性があると認められる他の業務について労務を提供することができ、かつ、その提供を申し出ているならば、なお債務の本旨に従った労務の提供があると解するのが相当である。</a:t>
            </a:r>
          </a:p>
          <a:p>
            <a:r>
              <a:rPr lang="ja-JP" altLang="en-US" sz="2205" b="1" dirty="0">
                <a:latin typeface="+mn-ea"/>
                <a:cs typeface="Meiryo"/>
                <a:sym typeface="Meiryo"/>
              </a:rPr>
              <a:t>　</a:t>
            </a:r>
            <a:endParaRPr lang="en-US" altLang="ja-JP" sz="2205" b="1" dirty="0">
              <a:latin typeface="+mn-ea"/>
              <a:cs typeface="Meiryo"/>
              <a:sym typeface="Meiryo"/>
            </a:endParaRPr>
          </a:p>
        </p:txBody>
      </p:sp>
    </p:spTree>
    <p:extLst>
      <p:ext uri="{BB962C8B-B14F-4D97-AF65-F5344CB8AC3E}">
        <p14:creationId xmlns:p14="http://schemas.microsoft.com/office/powerpoint/2010/main" val="9590222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42</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事例解説③</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566709" y="2399192"/>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638156" y="1763613"/>
            <a:ext cx="9299083" cy="5191591"/>
          </a:xfrm>
          <a:prstGeom prst="rect">
            <a:avLst/>
          </a:prstGeom>
          <a:noFill/>
          <a:ln>
            <a:noFill/>
          </a:ln>
        </p:spPr>
        <p:txBody>
          <a:bodyPr spcFirstLastPara="1" wrap="square" lIns="100779" tIns="50376" rIns="100779" bIns="50376" anchor="t" anchorCtr="0">
            <a:spAutoFit/>
          </a:bodyPr>
          <a:lstStyle/>
          <a:p>
            <a:r>
              <a:rPr lang="ja-JP" altLang="en-US" sz="2205" b="1" dirty="0">
                <a:latin typeface="+mn-ea"/>
                <a:cs typeface="Meiryo"/>
                <a:sym typeface="Meiryo"/>
              </a:rPr>
              <a:t>Ａが「休職の事由が消滅した」といえるか</a:t>
            </a:r>
          </a:p>
          <a:p>
            <a:r>
              <a:rPr lang="ja-JP" altLang="en-US" sz="2205" b="1" dirty="0">
                <a:latin typeface="+mn-ea"/>
                <a:cs typeface="Meiryo"/>
                <a:sym typeface="Meiryo"/>
              </a:rPr>
              <a:t>　①にあたるか</a:t>
            </a:r>
          </a:p>
          <a:p>
            <a:r>
              <a:rPr lang="ja-JP" altLang="en-US" sz="2205" b="1" dirty="0">
                <a:latin typeface="+mn-ea"/>
                <a:cs typeface="Meiryo"/>
                <a:sym typeface="Meiryo"/>
              </a:rPr>
              <a:t>　Ａの休職命令時の症状と休職期間満了時の症状や満了直前の試験出社時の様子を比較し、デイケア等の治療効果は顕著といえず、予算管理業務の部署が対人交渉の比較的少ない部署であることを考慮しても、上司とのコミュニケーションが成立せず、不穏な行動で周囲に不安を与えている状態である以上、同部署で就労可能とは認めがたいとして、①には該当しないと判断した。</a:t>
            </a:r>
          </a:p>
          <a:p>
            <a:r>
              <a:rPr lang="ja-JP" altLang="en-US" sz="2205" b="1" dirty="0">
                <a:latin typeface="+mn-ea"/>
                <a:cs typeface="Meiryo"/>
                <a:sym typeface="Meiryo"/>
              </a:rPr>
              <a:t>　なお、Ａ側が障害者基本法、発達障害者支援法および改正障害者雇用促進法の趣旨からすればアスペルガー症候群の特質に対する合理的配慮が必要であると主張した点について、裁判所はかかる配慮は当然としながらも、雇用安定義務や合理的配慮の提供義務は、使用者に対し、労働者がどのような障害の状態であろうとも、労務の提供として常に受け入れることまでを要求するものではないと解した上で、Ａはやはり就労可能とは認めがたいと判断した。</a:t>
            </a:r>
          </a:p>
        </p:txBody>
      </p:sp>
    </p:spTree>
    <p:extLst>
      <p:ext uri="{BB962C8B-B14F-4D97-AF65-F5344CB8AC3E}">
        <p14:creationId xmlns:p14="http://schemas.microsoft.com/office/powerpoint/2010/main" val="1364779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43</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事例解説③</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4</a:t>
            </a:r>
            <a:endParaRPr lang="ja-JP" altLang="en-US" sz="2400" b="1" dirty="0">
              <a:solidFill>
                <a:schemeClr val="bg1"/>
              </a:solidFill>
              <a:latin typeface="+mn-ea"/>
            </a:endParaRPr>
          </a:p>
        </p:txBody>
      </p:sp>
      <p:sp>
        <p:nvSpPr>
          <p:cNvPr id="13"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875798" y="2288754"/>
            <a:ext cx="9645610"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just">
              <a:lnSpc>
                <a:spcPts val="2646"/>
              </a:lnSpc>
              <a:buNone/>
              <a:defRPr/>
            </a:pPr>
            <a:endParaRPr lang="en-US" altLang="ja-JP" sz="2646" b="1" kern="100" dirty="0">
              <a:latin typeface="+mn-ea"/>
            </a:endParaRPr>
          </a:p>
        </p:txBody>
      </p:sp>
      <p:sp>
        <p:nvSpPr>
          <p:cNvPr id="14" name="Rectangle 9">
            <a:extLst>
              <a:ext uri="{FF2B5EF4-FFF2-40B4-BE49-F238E27FC236}">
                <a16:creationId xmlns:a16="http://schemas.microsoft.com/office/drawing/2014/main" id="{7D3EE92A-5715-4E5D-9FF0-14E4D1869C7E}"/>
              </a:ext>
            </a:extLst>
          </p:cNvPr>
          <p:cNvSpPr/>
          <p:nvPr/>
        </p:nvSpPr>
        <p:spPr>
          <a:xfrm>
            <a:off x="638156" y="1588483"/>
            <a:ext cx="9415501" cy="5293428"/>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sz="1984" b="1" dirty="0">
              <a:latin typeface="+mn-ea"/>
            </a:endParaRPr>
          </a:p>
        </p:txBody>
      </p:sp>
      <p:sp>
        <p:nvSpPr>
          <p:cNvPr id="15" name="テキスト プレースホルダー 3">
            <a:extLst>
              <a:ext uri="{FF2B5EF4-FFF2-40B4-BE49-F238E27FC236}">
                <a16:creationId xmlns:a16="http://schemas.microsoft.com/office/drawing/2014/main" id="{9A67955E-6458-4FF2-A017-57F6649AEF1C}"/>
              </a:ext>
            </a:extLst>
          </p:cNvPr>
          <p:cNvSpPr txBox="1">
            <a:spLocks/>
          </p:cNvSpPr>
          <p:nvPr/>
        </p:nvSpPr>
        <p:spPr bwMode="auto">
          <a:xfrm>
            <a:off x="566709" y="2399192"/>
            <a:ext cx="9243556" cy="40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6" tIns="50398" rIns="100796" bIns="50398"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just">
              <a:lnSpc>
                <a:spcPts val="2646"/>
              </a:lnSpc>
              <a:buFont typeface="Wingdings" panose="05000000000000000000" pitchFamily="2" charset="2"/>
              <a:buChar char="Ø"/>
              <a:defRPr/>
            </a:pPr>
            <a:endParaRPr lang="en-US" altLang="ja-JP" sz="2646" b="1" kern="100" dirty="0">
              <a:latin typeface="+mn-ea"/>
            </a:endParaRPr>
          </a:p>
          <a:p>
            <a:pPr marL="457200" lvl="1" indent="0" algn="just">
              <a:lnSpc>
                <a:spcPts val="2646"/>
              </a:lnSpc>
              <a:buNone/>
              <a:defRPr/>
            </a:pPr>
            <a:endParaRPr lang="en-US" altLang="ja-JP" sz="2205" b="1" kern="100" dirty="0">
              <a:latin typeface="+mn-ea"/>
            </a:endParaRPr>
          </a:p>
        </p:txBody>
      </p:sp>
      <p:sp>
        <p:nvSpPr>
          <p:cNvPr id="9" name="Google Shape;304;p16"/>
          <p:cNvSpPr txBox="1"/>
          <p:nvPr/>
        </p:nvSpPr>
        <p:spPr>
          <a:xfrm>
            <a:off x="638156" y="1763613"/>
            <a:ext cx="9299083" cy="4512943"/>
          </a:xfrm>
          <a:prstGeom prst="rect">
            <a:avLst/>
          </a:prstGeom>
          <a:noFill/>
          <a:ln>
            <a:noFill/>
          </a:ln>
        </p:spPr>
        <p:txBody>
          <a:bodyPr spcFirstLastPara="1" wrap="square" lIns="100779" tIns="50376" rIns="100779" bIns="50376" anchor="t" anchorCtr="0">
            <a:spAutoFit/>
          </a:bodyPr>
          <a:lstStyle/>
          <a:p>
            <a:r>
              <a:rPr lang="ja-JP" altLang="en-US" sz="2205" b="1" dirty="0">
                <a:latin typeface="+mn-ea"/>
                <a:cs typeface="Meiryo"/>
                <a:sym typeface="Meiryo"/>
              </a:rPr>
              <a:t>　②にあたるか</a:t>
            </a:r>
          </a:p>
          <a:p>
            <a:r>
              <a:rPr lang="ja-JP" altLang="en-US" sz="2205" b="1" dirty="0">
                <a:latin typeface="+mn-ea"/>
                <a:cs typeface="Meiryo"/>
                <a:sym typeface="Meiryo"/>
              </a:rPr>
              <a:t>　Ａは職場復帰面談の際にソフトウェア開発業務の技術職への異動を申し出ているため、裁判所は当該業務の労務提供可能性を検討し、ソフトウェア開発業務であっても対人交渉は不可欠であり、Ａの精神状態では提供が不可能であると判断した。そして、当該業務以外に労務の提供を申し出ていない以上、②にも該当しないと判断した。</a:t>
            </a:r>
            <a:endParaRPr lang="en-US" altLang="ja-JP" sz="2205" b="1" dirty="0">
              <a:latin typeface="+mn-ea"/>
              <a:cs typeface="Meiryo"/>
              <a:sym typeface="Meiryo"/>
            </a:endParaRPr>
          </a:p>
          <a:p>
            <a:endParaRPr lang="ja-JP" altLang="en-US" sz="2205" b="1" dirty="0">
              <a:latin typeface="+mn-ea"/>
              <a:cs typeface="Meiryo"/>
              <a:sym typeface="Meiryo"/>
            </a:endParaRPr>
          </a:p>
          <a:p>
            <a:r>
              <a:rPr lang="en-US" altLang="ja-JP" sz="2205" b="1" dirty="0">
                <a:latin typeface="+mn-ea"/>
                <a:cs typeface="Meiryo"/>
                <a:sym typeface="Meiryo"/>
              </a:rPr>
              <a:t>【</a:t>
            </a:r>
            <a:r>
              <a:rPr lang="ja-JP" altLang="en-US" sz="2205" b="1" dirty="0">
                <a:latin typeface="+mn-ea"/>
                <a:cs typeface="Meiryo"/>
                <a:sym typeface="Meiryo"/>
              </a:rPr>
              <a:t>ポイント</a:t>
            </a:r>
            <a:r>
              <a:rPr lang="en-US" altLang="ja-JP" sz="2205" b="1" dirty="0">
                <a:latin typeface="+mn-ea"/>
                <a:cs typeface="Meiryo"/>
                <a:sym typeface="Meiryo"/>
              </a:rPr>
              <a:t>】</a:t>
            </a:r>
          </a:p>
          <a:p>
            <a:r>
              <a:rPr lang="ja-JP" altLang="en-US" sz="2205" b="1" dirty="0">
                <a:latin typeface="+mn-ea"/>
                <a:cs typeface="Meiryo"/>
                <a:sym typeface="Meiryo"/>
              </a:rPr>
              <a:t>　本判決は、休職事由の消滅の判断につき、複数の業務への就労可能性について幅広く事実を検討している点に意義が認められる。</a:t>
            </a:r>
          </a:p>
          <a:p>
            <a:r>
              <a:rPr lang="ja-JP" altLang="en-US" sz="2205" b="1" dirty="0">
                <a:latin typeface="+mn-ea"/>
                <a:cs typeface="Meiryo"/>
                <a:sym typeface="Meiryo"/>
              </a:rPr>
              <a:t>　Ｎ社はＡに対し、産業医も交えた複数回の職場復帰面談、そして試験出社の実施とさまざまな対応措置をとっており、これらの際のＡの様子を裁判所は重視し、就労可能性の有無を判断している印象。</a:t>
            </a:r>
            <a:endParaRPr lang="en-US" altLang="ja-JP" sz="2205" b="1" dirty="0">
              <a:latin typeface="+mn-ea"/>
              <a:cs typeface="Meiryo"/>
              <a:sym typeface="Meiryo"/>
            </a:endParaRPr>
          </a:p>
        </p:txBody>
      </p:sp>
    </p:spTree>
    <p:extLst>
      <p:ext uri="{BB962C8B-B14F-4D97-AF65-F5344CB8AC3E}">
        <p14:creationId xmlns:p14="http://schemas.microsoft.com/office/powerpoint/2010/main" val="39070979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09069" y="4777637"/>
            <a:ext cx="9587637" cy="660548"/>
          </a:xfrm>
          <a:prstGeom prst="rect">
            <a:avLst/>
          </a:prstGeom>
          <a:solidFill>
            <a:srgbClr val="0147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281704" y="1107086"/>
            <a:ext cx="8546172" cy="660548"/>
            <a:chOff x="313549" y="1187549"/>
            <a:chExt cx="8546172" cy="660548"/>
          </a:xfrm>
        </p:grpSpPr>
        <p:sp>
          <p:nvSpPr>
            <p:cNvPr id="11" name="正方形/長方形 10"/>
            <p:cNvSpPr/>
            <p:nvPr/>
          </p:nvSpPr>
          <p:spPr>
            <a:xfrm>
              <a:off x="313549" y="1187549"/>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1</a:t>
              </a:r>
              <a:endParaRPr lang="ja-JP" altLang="en-US" sz="3022" b="1" dirty="0">
                <a:latin typeface="+mn-ea"/>
              </a:endParaRPr>
            </a:p>
          </p:txBody>
        </p:sp>
        <p:sp>
          <p:nvSpPr>
            <p:cNvPr id="12" name="正方形/長方形 11"/>
            <p:cNvSpPr/>
            <p:nvPr/>
          </p:nvSpPr>
          <p:spPr>
            <a:xfrm>
              <a:off x="974659" y="1187549"/>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問題社員が会社や他社員に及ぼす影響</a:t>
              </a:r>
              <a:endParaRPr lang="ja-JP" altLang="en-US" sz="1600" b="1" dirty="0">
                <a:solidFill>
                  <a:schemeClr val="tx1"/>
                </a:solidFill>
                <a:latin typeface="+mn-ea"/>
                <a:cs typeface="メイリオ" panose="020B0604030504040204" pitchFamily="50" charset="-128"/>
              </a:endParaRPr>
            </a:p>
          </p:txBody>
        </p:sp>
      </p:grpSp>
      <p:grpSp>
        <p:nvGrpSpPr>
          <p:cNvPr id="6" name="グループ化 5"/>
          <p:cNvGrpSpPr/>
          <p:nvPr/>
        </p:nvGrpSpPr>
        <p:grpSpPr>
          <a:xfrm>
            <a:off x="281703" y="2017826"/>
            <a:ext cx="10384916" cy="660548"/>
            <a:chOff x="313549" y="2741952"/>
            <a:chExt cx="10384916" cy="660548"/>
          </a:xfrm>
        </p:grpSpPr>
        <p:sp>
          <p:nvSpPr>
            <p:cNvPr id="19" name="正方形/長方形 18"/>
            <p:cNvSpPr/>
            <p:nvPr/>
          </p:nvSpPr>
          <p:spPr>
            <a:xfrm>
              <a:off x="313549" y="2741952"/>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2</a:t>
              </a:r>
              <a:endParaRPr lang="ja-JP" altLang="en-US" sz="3022" b="1" dirty="0">
                <a:latin typeface="+mn-ea"/>
              </a:endParaRPr>
            </a:p>
          </p:txBody>
        </p:sp>
        <p:sp>
          <p:nvSpPr>
            <p:cNvPr id="20" name="正方形/長方形 19"/>
            <p:cNvSpPr/>
            <p:nvPr/>
          </p:nvSpPr>
          <p:spPr>
            <a:xfrm>
              <a:off x="974096" y="2741952"/>
              <a:ext cx="9724369"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問題社員の分類のご紹介</a:t>
              </a:r>
            </a:p>
          </p:txBody>
        </p:sp>
      </p:grpSp>
      <p:grpSp>
        <p:nvGrpSpPr>
          <p:cNvPr id="5" name="グループ化 4"/>
          <p:cNvGrpSpPr/>
          <p:nvPr/>
        </p:nvGrpSpPr>
        <p:grpSpPr>
          <a:xfrm>
            <a:off x="277242" y="2937763"/>
            <a:ext cx="10265990" cy="660548"/>
            <a:chOff x="313549" y="4296618"/>
            <a:chExt cx="8427303" cy="660548"/>
          </a:xfrm>
        </p:grpSpPr>
        <p:sp>
          <p:nvSpPr>
            <p:cNvPr id="21" name="正方形/長方形 20"/>
            <p:cNvSpPr/>
            <p:nvPr/>
          </p:nvSpPr>
          <p:spPr>
            <a:xfrm>
              <a:off x="313549" y="4296618"/>
              <a:ext cx="542241"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3</a:t>
              </a:r>
              <a:endParaRPr lang="ja-JP" altLang="en-US" sz="3022" b="1" dirty="0">
                <a:latin typeface="+mn-ea"/>
              </a:endParaRPr>
            </a:p>
          </p:txBody>
        </p:sp>
        <p:sp>
          <p:nvSpPr>
            <p:cNvPr id="22" name="正方形/長方形 21"/>
            <p:cNvSpPr/>
            <p:nvPr/>
          </p:nvSpPr>
          <p:spPr>
            <a:xfrm>
              <a:off x="855790" y="4296618"/>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300" b="1" dirty="0">
                  <a:solidFill>
                    <a:schemeClr val="tx1"/>
                  </a:solidFill>
                  <a:latin typeface="+mn-ea"/>
                  <a:cs typeface="メイリオ" panose="020B0604030504040204" pitchFamily="50" charset="-128"/>
                </a:rPr>
                <a:t>会社の指示に従わない社員、無断欠勤を続ける社員への適切な対応方法</a:t>
              </a:r>
            </a:p>
          </p:txBody>
        </p:sp>
      </p:grpSp>
      <p:sp>
        <p:nvSpPr>
          <p:cNvPr id="14" name="テキスト ボックス 13"/>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目次</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44</a:t>
            </a:fld>
            <a:endParaRPr kumimoji="1" lang="ja-JP" altLang="en-US"/>
          </a:p>
        </p:txBody>
      </p:sp>
      <p:grpSp>
        <p:nvGrpSpPr>
          <p:cNvPr id="4" name="グループ化 3"/>
          <p:cNvGrpSpPr/>
          <p:nvPr/>
        </p:nvGrpSpPr>
        <p:grpSpPr>
          <a:xfrm>
            <a:off x="281364" y="3857700"/>
            <a:ext cx="10384916" cy="660548"/>
            <a:chOff x="313549" y="5351281"/>
            <a:chExt cx="10384916" cy="660548"/>
          </a:xfrm>
        </p:grpSpPr>
        <p:sp>
          <p:nvSpPr>
            <p:cNvPr id="15" name="正方形/長方形 14"/>
            <p:cNvSpPr/>
            <p:nvPr/>
          </p:nvSpPr>
          <p:spPr>
            <a:xfrm>
              <a:off x="313549" y="5351281"/>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４</a:t>
              </a:r>
            </a:p>
          </p:txBody>
        </p:sp>
        <p:sp>
          <p:nvSpPr>
            <p:cNvPr id="16" name="正方形/長方形 15"/>
            <p:cNvSpPr/>
            <p:nvPr/>
          </p:nvSpPr>
          <p:spPr>
            <a:xfrm>
              <a:off x="974097" y="5351281"/>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事例解説</a:t>
              </a:r>
            </a:p>
          </p:txBody>
        </p:sp>
      </p:grpSp>
      <p:grpSp>
        <p:nvGrpSpPr>
          <p:cNvPr id="3" name="グループ化 2"/>
          <p:cNvGrpSpPr/>
          <p:nvPr/>
        </p:nvGrpSpPr>
        <p:grpSpPr>
          <a:xfrm>
            <a:off x="277242" y="4777637"/>
            <a:ext cx="10384916" cy="660548"/>
            <a:chOff x="313549" y="6405944"/>
            <a:chExt cx="10384916" cy="660548"/>
          </a:xfrm>
        </p:grpSpPr>
        <p:sp>
          <p:nvSpPr>
            <p:cNvPr id="17" name="正方形/長方形 16"/>
            <p:cNvSpPr/>
            <p:nvPr/>
          </p:nvSpPr>
          <p:spPr>
            <a:xfrm>
              <a:off x="313549" y="6405944"/>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５</a:t>
              </a:r>
            </a:p>
          </p:txBody>
        </p:sp>
        <p:sp>
          <p:nvSpPr>
            <p:cNvPr id="18" name="正方形/長方形 17"/>
            <p:cNvSpPr/>
            <p:nvPr/>
          </p:nvSpPr>
          <p:spPr>
            <a:xfrm>
              <a:off x="974097" y="6405944"/>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トラブルを予防するポイント</a:t>
              </a:r>
            </a:p>
          </p:txBody>
        </p:sp>
      </p:grpSp>
    </p:spTree>
    <p:extLst>
      <p:ext uri="{BB962C8B-B14F-4D97-AF65-F5344CB8AC3E}">
        <p14:creationId xmlns:p14="http://schemas.microsoft.com/office/powerpoint/2010/main" val="1615135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45</a:t>
            </a:fld>
            <a:endParaRPr kumimoji="1" lang="ja-JP" altLang="en-US"/>
          </a:p>
        </p:txBody>
      </p:sp>
      <p:sp>
        <p:nvSpPr>
          <p:cNvPr id="10" name="テキスト ボックス 9">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トラブルを予防するポイント</a:t>
            </a:r>
          </a:p>
        </p:txBody>
      </p:sp>
      <p:sp>
        <p:nvSpPr>
          <p:cNvPr id="11" name="テキスト ボックス 10"/>
          <p:cNvSpPr txBox="1"/>
          <p:nvPr/>
        </p:nvSpPr>
        <p:spPr>
          <a:xfrm>
            <a:off x="-126702" y="77857"/>
            <a:ext cx="1673498" cy="461665"/>
          </a:xfrm>
          <a:prstGeom prst="rect">
            <a:avLst/>
          </a:prstGeom>
          <a:noFill/>
        </p:spPr>
        <p:txBody>
          <a:bodyPr wrap="square" rtlCol="0" anchor="ctr">
            <a:spAutoFit/>
          </a:bodyPr>
          <a:lstStyle/>
          <a:p>
            <a:pPr algn="ctr"/>
            <a:r>
              <a:rPr lang="en-US" altLang="ja-JP" sz="2400" b="1" dirty="0">
                <a:solidFill>
                  <a:schemeClr val="bg1"/>
                </a:solidFill>
                <a:latin typeface="+mn-ea"/>
              </a:rPr>
              <a:t>5</a:t>
            </a:r>
          </a:p>
        </p:txBody>
      </p:sp>
      <p:sp>
        <p:nvSpPr>
          <p:cNvPr id="9" name="Google Shape;300;p16"/>
          <p:cNvSpPr/>
          <p:nvPr/>
        </p:nvSpPr>
        <p:spPr>
          <a:xfrm>
            <a:off x="630626" y="898784"/>
            <a:ext cx="9430561" cy="6208535"/>
          </a:xfrm>
          <a:custGeom>
            <a:avLst/>
            <a:gdLst/>
            <a:ahLst/>
            <a:cxnLst/>
            <a:rect l="l" t="t" r="r" b="b"/>
            <a:pathLst>
              <a:path w="10219201" h="1867774" extrusionOk="0">
                <a:moveTo>
                  <a:pt x="2732926" y="0"/>
                </a:moveTo>
                <a:lnTo>
                  <a:pt x="10219201" y="10274"/>
                </a:lnTo>
                <a:lnTo>
                  <a:pt x="10219201" y="1867774"/>
                </a:lnTo>
                <a:lnTo>
                  <a:pt x="0" y="1867774"/>
                </a:lnTo>
                <a:lnTo>
                  <a:pt x="0" y="10274"/>
                </a:lnTo>
                <a:lnTo>
                  <a:pt x="349321" y="10274"/>
                </a:lnTo>
                <a:lnTo>
                  <a:pt x="2732926" y="0"/>
                </a:lnTo>
                <a:close/>
              </a:path>
            </a:pathLst>
          </a:custGeom>
          <a:ln>
            <a:solidFill>
              <a:schemeClr val="accent1"/>
            </a:solidFill>
            <a:headEnd type="none" w="sm" len="sm"/>
            <a:tailEnd type="none" w="sm" len="sm"/>
          </a:ln>
        </p:spPr>
        <p:style>
          <a:lnRef idx="2">
            <a:schemeClr val="accent3"/>
          </a:lnRef>
          <a:fillRef idx="1">
            <a:schemeClr val="lt1"/>
          </a:fillRef>
          <a:effectRef idx="0">
            <a:schemeClr val="accent3"/>
          </a:effectRef>
          <a:fontRef idx="minor">
            <a:schemeClr val="dk1"/>
          </a:fontRef>
        </p:style>
        <p:txBody>
          <a:bodyPr spcFirstLastPara="1" wrap="square" lIns="100779" tIns="50376" rIns="100779" bIns="50376" anchor="ctr" anchorCtr="0">
            <a:noAutofit/>
          </a:bodyPr>
          <a:lstStyle/>
          <a:p>
            <a:pPr algn="ctr"/>
            <a:endParaRPr sz="1984" b="1" dirty="0">
              <a:solidFill>
                <a:schemeClr val="tx1"/>
              </a:solidFill>
              <a:latin typeface="+mn-ea"/>
              <a:cs typeface="Meiryo"/>
              <a:sym typeface="Meiryo"/>
            </a:endParaRPr>
          </a:p>
        </p:txBody>
      </p:sp>
      <p:sp>
        <p:nvSpPr>
          <p:cNvPr id="12" name="Google Shape;304;p16"/>
          <p:cNvSpPr txBox="1"/>
          <p:nvPr/>
        </p:nvSpPr>
        <p:spPr>
          <a:xfrm>
            <a:off x="762104" y="999404"/>
            <a:ext cx="9299083" cy="3630651"/>
          </a:xfrm>
          <a:prstGeom prst="rect">
            <a:avLst/>
          </a:prstGeom>
          <a:noFill/>
          <a:ln>
            <a:noFill/>
          </a:ln>
        </p:spPr>
        <p:txBody>
          <a:bodyPr spcFirstLastPara="1" wrap="square" lIns="100779" tIns="50376" rIns="100779" bIns="50376" anchor="t" anchorCtr="0">
            <a:spAutoFit/>
          </a:bodyPr>
          <a:lstStyle/>
          <a:p>
            <a:pPr marL="503972" indent="-503972">
              <a:buFont typeface="+mj-lt"/>
              <a:buAutoNum type="arabicPeriod"/>
            </a:pPr>
            <a:r>
              <a:rPr lang="ja-JP" altLang="en-US" sz="2646" b="1" dirty="0">
                <a:latin typeface="+mn-ea"/>
                <a:cs typeface="Meiryo"/>
                <a:sym typeface="Meiryo"/>
              </a:rPr>
              <a:t>証拠収集体制の整備</a:t>
            </a:r>
            <a:endParaRPr lang="en-US" altLang="ja-JP" sz="2646"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問題のある行動、言動を裏付ける証言や記録</a:t>
            </a:r>
            <a:endParaRPr lang="en-US" altLang="ja-JP" sz="2205"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問題社員に対して注意・指導を実施した記録</a:t>
            </a:r>
            <a:endParaRPr lang="en-US" altLang="ja-JP" sz="2205"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問題社員が正常に働けるよう会社として努力した記録</a:t>
            </a:r>
            <a:endParaRPr lang="en-US" altLang="ja-JP" sz="2205"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退職勧奨をした実施した記録</a:t>
            </a:r>
            <a:endParaRPr lang="en-US" altLang="ja-JP" sz="2205" b="1" dirty="0">
              <a:latin typeface="+mn-ea"/>
              <a:cs typeface="Meiryo"/>
              <a:sym typeface="Meiryo"/>
            </a:endParaRPr>
          </a:p>
          <a:p>
            <a:pPr marL="503972" indent="-503972">
              <a:buFont typeface="+mj-ea"/>
              <a:buAutoNum type="arabicPeriod"/>
            </a:pPr>
            <a:r>
              <a:rPr lang="ja-JP" altLang="en-US" sz="2646" b="1" dirty="0">
                <a:latin typeface="+mn-ea"/>
                <a:cs typeface="Meiryo"/>
                <a:sym typeface="Meiryo"/>
              </a:rPr>
              <a:t>就業規則の整備</a:t>
            </a:r>
            <a:endParaRPr lang="en-US" altLang="ja-JP" sz="2646"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会社の統一したルールを定めることで、個人の認識の違いから生じるトラブルを排除する</a:t>
            </a:r>
            <a:endParaRPr lang="en-US" altLang="ja-JP" sz="2205" b="1" dirty="0">
              <a:latin typeface="+mn-ea"/>
              <a:cs typeface="Meiryo"/>
              <a:sym typeface="Meiryo"/>
            </a:endParaRPr>
          </a:p>
          <a:p>
            <a:pPr marL="1007943" lvl="1" indent="-503972">
              <a:buFont typeface="+mj-ea"/>
              <a:buAutoNum type="circleNumDbPlain"/>
            </a:pPr>
            <a:r>
              <a:rPr lang="ja-JP" altLang="en-US" sz="2205" b="1" dirty="0">
                <a:latin typeface="+mn-ea"/>
                <a:cs typeface="Meiryo"/>
                <a:sym typeface="Meiryo"/>
              </a:rPr>
              <a:t>懲戒規定を整備し、トラブル発生時に適切な処分ができる体制を作る</a:t>
            </a:r>
            <a:endParaRPr lang="en-US" altLang="ja-JP" sz="2205" b="1" dirty="0">
              <a:latin typeface="+mn-ea"/>
              <a:cs typeface="Meiryo"/>
              <a:sym typeface="Meiryo"/>
            </a:endParaRPr>
          </a:p>
        </p:txBody>
      </p:sp>
      <p:sp>
        <p:nvSpPr>
          <p:cNvPr id="16" name="正方形/長方形 15"/>
          <p:cNvSpPr/>
          <p:nvPr/>
        </p:nvSpPr>
        <p:spPr>
          <a:xfrm>
            <a:off x="942457" y="4721876"/>
            <a:ext cx="8938374" cy="213177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646" b="1" dirty="0">
                <a:solidFill>
                  <a:schemeClr val="tx1"/>
                </a:solidFill>
                <a:latin typeface="+mn-ea"/>
              </a:rPr>
              <a:t>最低限必要な条文・規程・制度</a:t>
            </a:r>
            <a:endParaRPr lang="en-US" altLang="ja-JP" sz="2646" b="1" dirty="0">
              <a:solidFill>
                <a:schemeClr val="tx1"/>
              </a:solidFill>
              <a:latin typeface="+mn-ea"/>
            </a:endParaRPr>
          </a:p>
          <a:p>
            <a:pPr algn="ctr"/>
            <a:endParaRPr lang="en-US" altLang="ja-JP" sz="1102" b="1" dirty="0">
              <a:solidFill>
                <a:schemeClr val="tx1"/>
              </a:solidFill>
              <a:latin typeface="+mn-ea"/>
            </a:endParaRPr>
          </a:p>
        </p:txBody>
      </p:sp>
      <p:sp>
        <p:nvSpPr>
          <p:cNvPr id="17" name="テキスト ボックス 16"/>
          <p:cNvSpPr txBox="1"/>
          <p:nvPr/>
        </p:nvSpPr>
        <p:spPr>
          <a:xfrm>
            <a:off x="2480458" y="5277953"/>
            <a:ext cx="5862369" cy="1313693"/>
          </a:xfrm>
          <a:prstGeom prst="rect">
            <a:avLst/>
          </a:prstGeom>
          <a:noFill/>
        </p:spPr>
        <p:txBody>
          <a:bodyPr wrap="square" rtlCol="0">
            <a:spAutoFit/>
          </a:bodyPr>
          <a:lstStyle/>
          <a:p>
            <a:r>
              <a:rPr lang="ja-JP" altLang="en-US" sz="1984" b="1" dirty="0">
                <a:latin typeface="+mn-ea"/>
              </a:rPr>
              <a:t>・労働時間に関する条文　　　・賃金規程</a:t>
            </a:r>
            <a:endParaRPr lang="en-US" altLang="ja-JP" sz="1984" b="1" dirty="0">
              <a:latin typeface="+mn-ea"/>
            </a:endParaRPr>
          </a:p>
          <a:p>
            <a:r>
              <a:rPr lang="ja-JP" altLang="en-US" sz="1984" b="1" dirty="0">
                <a:latin typeface="+mn-ea"/>
              </a:rPr>
              <a:t>・服務規程　　　　　　　　　・懲戒処分規程</a:t>
            </a:r>
            <a:endParaRPr lang="en-US" altLang="ja-JP" sz="1984" b="1" dirty="0">
              <a:latin typeface="+mn-ea"/>
            </a:endParaRPr>
          </a:p>
          <a:p>
            <a:r>
              <a:rPr lang="ja-JP" altLang="en-US" sz="1984" b="1" dirty="0">
                <a:latin typeface="+mn-ea"/>
              </a:rPr>
              <a:t>・ハラスメント規程　　　　　・定年再雇用制度</a:t>
            </a:r>
            <a:endParaRPr lang="en-US" altLang="ja-JP" sz="1984" b="1" dirty="0">
              <a:latin typeface="+mn-ea"/>
            </a:endParaRPr>
          </a:p>
          <a:p>
            <a:r>
              <a:rPr lang="ja-JP" altLang="en-US" sz="1984" b="1" dirty="0">
                <a:latin typeface="+mn-ea"/>
              </a:rPr>
              <a:t>・</a:t>
            </a:r>
            <a:r>
              <a:rPr lang="en-US" altLang="ja-JP" sz="1984" b="1" dirty="0">
                <a:latin typeface="+mn-ea"/>
              </a:rPr>
              <a:t>SNS</a:t>
            </a:r>
            <a:r>
              <a:rPr lang="ja-JP" altLang="en-US" sz="1984" b="1" dirty="0">
                <a:latin typeface="+mn-ea"/>
              </a:rPr>
              <a:t>の社内規程</a:t>
            </a:r>
            <a:endParaRPr lang="en-US" altLang="ja-JP" sz="1984" b="1" dirty="0">
              <a:latin typeface="+mn-ea"/>
            </a:endParaRPr>
          </a:p>
        </p:txBody>
      </p:sp>
    </p:spTree>
    <p:extLst>
      <p:ext uri="{BB962C8B-B14F-4D97-AF65-F5344CB8AC3E}">
        <p14:creationId xmlns:p14="http://schemas.microsoft.com/office/powerpoint/2010/main" val="11701896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r>
              <a:rPr lang="en-US" altLang="ja-JP" sz="1871" dirty="0">
                <a:solidFill>
                  <a:schemeClr val="lt1"/>
                </a:solidFill>
                <a:latin typeface="M PLUS 1p Light"/>
                <a:ea typeface="M PLUS 1p Light"/>
                <a:cs typeface="M PLUS 1p Light"/>
                <a:sym typeface="M PLUS 1p Light"/>
              </a:rPr>
              <a:t>(</a:t>
            </a:r>
            <a:r>
              <a:rPr lang="ja-JP" altLang="en-US" sz="1871" dirty="0">
                <a:solidFill>
                  <a:schemeClr val="lt1"/>
                </a:solidFill>
                <a:latin typeface="M PLUS 1p Light"/>
                <a:ea typeface="M PLUS 1p Light"/>
                <a:cs typeface="M PLUS 1p Light"/>
                <a:sym typeface="M PLUS 1p Light"/>
              </a:rPr>
              <a:t>懲戒の種類と程度</a:t>
            </a:r>
            <a:r>
              <a:rPr lang="en-US" altLang="ja-JP" sz="1871" dirty="0">
                <a:solidFill>
                  <a:schemeClr val="lt1"/>
                </a:solidFill>
                <a:latin typeface="M PLUS 1p Light"/>
                <a:ea typeface="M PLUS 1p Light"/>
                <a:cs typeface="M PLUS 1p Light"/>
                <a:sym typeface="M PLUS 1p Light"/>
              </a:rPr>
              <a:t>)</a:t>
            </a:r>
          </a:p>
          <a:p>
            <a:pPr marL="271921">
              <a:lnSpc>
                <a:spcPct val="150000"/>
              </a:lnSpc>
              <a:buClr>
                <a:schemeClr val="lt1"/>
              </a:buClr>
              <a:buSzPts val="1100"/>
            </a:pPr>
            <a:endParaRPr lang="ja-JP" altLang="en-US" sz="1403"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■第</a:t>
            </a:r>
            <a:r>
              <a:rPr lang="en-US" altLang="ja-JP" sz="1403" dirty="0">
                <a:solidFill>
                  <a:schemeClr val="lt1"/>
                </a:solidFill>
                <a:latin typeface="M PLUS 1p Light"/>
                <a:ea typeface="M PLUS 1p Light"/>
                <a:cs typeface="M PLUS 1p Light"/>
                <a:sym typeface="M PLUS 1p Light"/>
              </a:rPr>
              <a:t>48</a:t>
            </a:r>
            <a:r>
              <a:rPr lang="ja-JP" altLang="en-US" sz="1403" dirty="0">
                <a:solidFill>
                  <a:schemeClr val="lt1"/>
                </a:solidFill>
                <a:latin typeface="M PLUS 1p Light"/>
                <a:ea typeface="M PLUS 1p Light"/>
                <a:cs typeface="M PLUS 1p Light"/>
                <a:sym typeface="M PLUS 1p Light"/>
              </a:rPr>
              <a:t>条</a:t>
            </a: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懲戒の種類と程度は次の通りとする。</a:t>
            </a: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①護責一一始末書を提出させて将来を戒める。</a:t>
            </a: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②減給一一</a:t>
            </a:r>
            <a:r>
              <a:rPr lang="en-US" altLang="ja-JP" sz="1403" dirty="0">
                <a:solidFill>
                  <a:schemeClr val="lt1"/>
                </a:solidFill>
                <a:latin typeface="M PLUS 1p Light"/>
                <a:ea typeface="M PLUS 1p Light"/>
                <a:cs typeface="M PLUS 1p Light"/>
                <a:sym typeface="M PLUS 1p Light"/>
              </a:rPr>
              <a:t>1</a:t>
            </a:r>
            <a:r>
              <a:rPr lang="ja-JP" altLang="en-US" sz="1403" dirty="0">
                <a:solidFill>
                  <a:schemeClr val="lt1"/>
                </a:solidFill>
                <a:latin typeface="M PLUS 1p Light"/>
                <a:ea typeface="M PLUS 1p Light"/>
                <a:cs typeface="M PLUS 1p Light"/>
                <a:sym typeface="M PLUS 1p Light"/>
              </a:rPr>
              <a:t>回の額が平均給与の</a:t>
            </a:r>
            <a:r>
              <a:rPr lang="en-US" altLang="ja-JP" sz="1403" dirty="0">
                <a:solidFill>
                  <a:schemeClr val="lt1"/>
                </a:solidFill>
                <a:latin typeface="M PLUS 1p Light"/>
                <a:ea typeface="M PLUS 1p Light"/>
                <a:cs typeface="M PLUS 1p Light"/>
                <a:sym typeface="M PLUS 1p Light"/>
              </a:rPr>
              <a:t>1</a:t>
            </a:r>
            <a:r>
              <a:rPr lang="ja-JP" altLang="en-US" sz="1403" dirty="0">
                <a:solidFill>
                  <a:schemeClr val="lt1"/>
                </a:solidFill>
                <a:latin typeface="M PLUS 1p Light"/>
                <a:ea typeface="M PLUS 1p Light"/>
                <a:cs typeface="M PLUS 1p Light"/>
                <a:sym typeface="M PLUS 1p Light"/>
              </a:rPr>
              <a:t>日分の半額、総額が一給与支払い期におけ　　</a:t>
            </a:r>
            <a:endParaRPr lang="en-US" altLang="ja-JP" sz="1403"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　　　　　る給与総額の</a:t>
            </a:r>
            <a:r>
              <a:rPr lang="en-US" altLang="ja-JP" sz="1403" dirty="0">
                <a:solidFill>
                  <a:schemeClr val="lt1"/>
                </a:solidFill>
                <a:latin typeface="M PLUS 1p Light"/>
                <a:ea typeface="M PLUS 1p Light"/>
                <a:cs typeface="M PLUS 1p Light"/>
                <a:sym typeface="M PLUS 1p Light"/>
              </a:rPr>
              <a:t>10</a:t>
            </a:r>
            <a:r>
              <a:rPr lang="ja-JP" altLang="en-US" sz="1403" dirty="0">
                <a:solidFill>
                  <a:schemeClr val="lt1"/>
                </a:solidFill>
                <a:latin typeface="M PLUS 1p Light"/>
                <a:ea typeface="M PLUS 1p Light"/>
                <a:cs typeface="M PLUS 1p Light"/>
                <a:sym typeface="M PLUS 1p Light"/>
              </a:rPr>
              <a:t>分の</a:t>
            </a:r>
            <a:r>
              <a:rPr lang="en-US" altLang="ja-JP" sz="1403" dirty="0">
                <a:solidFill>
                  <a:schemeClr val="lt1"/>
                </a:solidFill>
                <a:latin typeface="M PLUS 1p Light"/>
                <a:ea typeface="M PLUS 1p Light"/>
                <a:cs typeface="M PLUS 1p Light"/>
                <a:sym typeface="M PLUS 1p Light"/>
              </a:rPr>
              <a:t>1</a:t>
            </a:r>
            <a:r>
              <a:rPr lang="ja-JP" altLang="en-US" sz="1403" dirty="0">
                <a:solidFill>
                  <a:schemeClr val="lt1"/>
                </a:solidFill>
                <a:latin typeface="M PLUS 1p Light"/>
                <a:ea typeface="M PLUS 1p Light"/>
                <a:cs typeface="M PLUS 1p Light"/>
                <a:sym typeface="M PLUS 1p Light"/>
              </a:rPr>
              <a:t>以内で減給する。</a:t>
            </a: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③出勤停止一一</a:t>
            </a:r>
            <a:r>
              <a:rPr lang="en-US" altLang="ja-JP" sz="1403" dirty="0">
                <a:solidFill>
                  <a:schemeClr val="lt1"/>
                </a:solidFill>
                <a:latin typeface="M PLUS 1p Light"/>
                <a:ea typeface="M PLUS 1p Light"/>
                <a:cs typeface="M PLUS 1p Light"/>
                <a:sym typeface="M PLUS 1p Light"/>
              </a:rPr>
              <a:t>7</a:t>
            </a:r>
            <a:r>
              <a:rPr lang="ja-JP" altLang="en-US" sz="1403" dirty="0">
                <a:solidFill>
                  <a:schemeClr val="lt1"/>
                </a:solidFill>
                <a:latin typeface="M PLUS 1p Light"/>
                <a:ea typeface="M PLUS 1p Light"/>
                <a:cs typeface="M PLUS 1p Light"/>
                <a:sym typeface="M PLUS 1p Light"/>
              </a:rPr>
              <a:t>日一懲戒解雇相当の事由がある場合で、退職願を提出する　　</a:t>
            </a:r>
            <a:endParaRPr lang="en-US" altLang="ja-JP" sz="1403"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　　　　　ように勧告を行う。なお、勧告に従わない場合は懲成解雇とする。</a:t>
            </a: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④諭旨退職</a:t>
            </a:r>
            <a:r>
              <a:rPr lang="en-US" altLang="ja-JP" sz="1403" dirty="0">
                <a:solidFill>
                  <a:schemeClr val="lt1"/>
                </a:solidFill>
                <a:latin typeface="M PLUS 1p Light"/>
                <a:ea typeface="M PLUS 1p Light"/>
                <a:cs typeface="M PLUS 1p Light"/>
                <a:sym typeface="M PLUS 1p Light"/>
              </a:rPr>
              <a:t>――</a:t>
            </a:r>
            <a:r>
              <a:rPr lang="ja-JP" altLang="en-US" sz="1403" dirty="0">
                <a:solidFill>
                  <a:schemeClr val="lt1"/>
                </a:solidFill>
                <a:latin typeface="M PLUS 1p Light"/>
                <a:ea typeface="M PLUS 1p Light"/>
                <a:cs typeface="M PLUS 1p Light"/>
                <a:sym typeface="M PLUS 1p Light"/>
              </a:rPr>
              <a:t>懲戒解雇相当の事由がある場合で、退職願を提出するように勧告を行う。なお、勧告に従わない場合は懲戒解雇とする。</a:t>
            </a:r>
            <a:endParaRPr lang="en-US" altLang="ja-JP" sz="1403"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403" dirty="0">
                <a:solidFill>
                  <a:schemeClr val="lt1"/>
                </a:solidFill>
                <a:latin typeface="M PLUS 1p Light"/>
                <a:ea typeface="M PLUS 1p Light"/>
                <a:cs typeface="M PLUS 1p Light"/>
                <a:sym typeface="M PLUS 1p Light"/>
              </a:rPr>
              <a:t>⑤懲戒解雇</a:t>
            </a:r>
            <a:r>
              <a:rPr lang="en-US" altLang="ja-JP" sz="1403" dirty="0">
                <a:solidFill>
                  <a:schemeClr val="lt1"/>
                </a:solidFill>
                <a:latin typeface="M PLUS 1p Light"/>
                <a:ea typeface="M PLUS 1p Light"/>
                <a:cs typeface="M PLUS 1p Light"/>
                <a:sym typeface="M PLUS 1p Light"/>
              </a:rPr>
              <a:t>――</a:t>
            </a:r>
            <a:r>
              <a:rPr lang="ja-JP" altLang="en-US" sz="1403" dirty="0">
                <a:solidFill>
                  <a:schemeClr val="lt1"/>
                </a:solidFill>
                <a:latin typeface="M PLUS 1p Light"/>
                <a:ea typeface="M PLUS 1p Light"/>
                <a:cs typeface="M PLUS 1p Light"/>
                <a:sym typeface="M PLUS 1p Light"/>
              </a:rPr>
              <a:t>予告期間を設けることなく、即時に解雇。この場合、所轄労働基準監督署長の認定を受けたときは予告手当は不支給とする。</a:t>
            </a: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sp>
        <p:nvSpPr>
          <p:cNvPr id="31" name="Google Shape;31;p5"/>
          <p:cNvSpPr txBox="1"/>
          <p:nvPr/>
        </p:nvSpPr>
        <p:spPr>
          <a:xfrm>
            <a:off x="233338" y="755901"/>
            <a:ext cx="3741433" cy="5832248"/>
          </a:xfrm>
          <a:prstGeom prst="rect">
            <a:avLst/>
          </a:prstGeom>
          <a:noFill/>
          <a:ln>
            <a:noFill/>
          </a:ln>
        </p:spPr>
        <p:txBody>
          <a:bodyPr spcFirstLastPara="1" wrap="square" lIns="0" tIns="106901" rIns="106901" bIns="106901" anchor="t" anchorCtr="0">
            <a:noAutofit/>
          </a:bodyPr>
          <a:lstStyle/>
          <a:p>
            <a:pPr>
              <a:lnSpc>
                <a:spcPct val="150000"/>
              </a:lnSpc>
            </a:pPr>
            <a:r>
              <a:rPr lang="ja-JP" altLang="en-US" sz="1871" b="1" dirty="0">
                <a:solidFill>
                  <a:schemeClr val="dk1"/>
                </a:solidFill>
                <a:latin typeface="M PLUS 1p Light"/>
                <a:ea typeface="M PLUS 1p Light"/>
                <a:cs typeface="M PLUS 1p Light"/>
                <a:sym typeface="M PLUS 1p Light"/>
              </a:rPr>
              <a:t>▮第</a:t>
            </a:r>
            <a:r>
              <a:rPr lang="en-US" altLang="ja-JP" sz="1871" b="1" dirty="0">
                <a:solidFill>
                  <a:schemeClr val="dk1"/>
                </a:solidFill>
                <a:latin typeface="M PLUS 1p Light"/>
                <a:ea typeface="M PLUS 1p Light"/>
                <a:cs typeface="M PLUS 1p Light"/>
                <a:sym typeface="M PLUS 1p Light"/>
              </a:rPr>
              <a:t>48</a:t>
            </a:r>
            <a:r>
              <a:rPr lang="ja-JP" altLang="en-US" sz="1871" b="1" dirty="0">
                <a:solidFill>
                  <a:schemeClr val="dk1"/>
                </a:solidFill>
                <a:latin typeface="M PLUS 1p Light"/>
                <a:ea typeface="M PLUS 1p Light"/>
                <a:cs typeface="M PLUS 1p Light"/>
                <a:sym typeface="M PLUS 1p Light"/>
              </a:rPr>
              <a:t>条懲戒の種類と程度</a:t>
            </a:r>
            <a:endParaRPr lang="en-US" altLang="ja-JP" sz="1871" b="1" dirty="0">
              <a:solidFill>
                <a:schemeClr val="dk1"/>
              </a:solidFill>
              <a:latin typeface="M PLUS 1p Light"/>
              <a:ea typeface="M PLUS 1p Light"/>
              <a:cs typeface="M PLUS 1p Light"/>
              <a:sym typeface="M PLUS 1p Light"/>
            </a:endParaRPr>
          </a:p>
          <a:p>
            <a:pPr>
              <a:lnSpc>
                <a:spcPct val="150000"/>
              </a:lnSpc>
            </a:pPr>
            <a:endParaRPr lang="en-US" altLang="ja-JP" sz="1871"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・懲戒処分の種類が多いと困る。段階を踏んでいく必要がある。</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「出勤停止最大３０日」などとすると、何度も出勤停止を行わないと解雇ができなくなることも。</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降格は、人事上の措置としてオプションに。</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・懲戒処分は、就業規則に定められた事由に対し行える。だだし、就業規則が古くなっていると事由が記載されていないことがある。包括条項を盛り込んでおく。</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・始末書を提出させるのにこだわらない。提出がなくてもけん責処分は出せる。始末書を出さないことを理由にした懲戒処分が無効になった裁判例もある。</a:t>
            </a:r>
            <a:endParaRPr lang="en-US" altLang="ja-JP" sz="1403" dirty="0">
              <a:solidFill>
                <a:schemeClr val="dk1"/>
              </a:solidFill>
              <a:latin typeface="M PLUS 1p Light"/>
              <a:ea typeface="M PLUS 1p Light"/>
              <a:cs typeface="M PLUS 1p Light"/>
              <a:sym typeface="M PLUS 1p Light"/>
            </a:endParaRPr>
          </a:p>
          <a:p>
            <a:pPr>
              <a:lnSpc>
                <a:spcPct val="150000"/>
              </a:lnSpc>
            </a:pPr>
            <a:endParaRPr lang="en-US" altLang="ja-JP" sz="1403" dirty="0">
              <a:solidFill>
                <a:schemeClr val="dk1"/>
              </a:solidFill>
              <a:latin typeface="M PLUS 1p Light"/>
              <a:ea typeface="M PLUS 1p Light"/>
              <a:cs typeface="M PLUS 1p Light"/>
              <a:sym typeface="M PLUS 1p Light"/>
            </a:endParaRPr>
          </a:p>
          <a:p>
            <a:pPr>
              <a:lnSpc>
                <a:spcPct val="150000"/>
              </a:lnSpc>
            </a:pPr>
            <a:endParaRPr lang="ja-JP" altLang="en-US" sz="1403"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vert="horz" wrap="square" lIns="106901" tIns="106901" rIns="106901" bIns="106901" rtlCol="0" anchor="t" anchorCtr="0">
            <a:noAutofit/>
          </a:bodyPr>
          <a:lstStyle/>
          <a:p>
            <a:fld id="{00000000-1234-1234-1234-123412341234}" type="slidenum">
              <a:rPr lang="en-US" altLang="ja"/>
              <a:pPr/>
              <a:t>46</a:t>
            </a:fld>
            <a:endParaRPr/>
          </a:p>
        </p:txBody>
      </p:sp>
    </p:spTree>
    <p:extLst>
      <p:ext uri="{BB962C8B-B14F-4D97-AF65-F5344CB8AC3E}">
        <p14:creationId xmlns:p14="http://schemas.microsoft.com/office/powerpoint/2010/main" val="19314155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r>
              <a:rPr lang="ja-JP" altLang="en-US" sz="1871" dirty="0">
                <a:solidFill>
                  <a:schemeClr val="lt1"/>
                </a:solidFill>
                <a:latin typeface="M PLUS 1p Light"/>
                <a:ea typeface="M PLUS 1p Light"/>
                <a:cs typeface="M PLUS 1p Light"/>
                <a:sym typeface="M PLUS 1p Light"/>
              </a:rPr>
              <a:t>（懲戒事由）</a:t>
            </a:r>
          </a:p>
          <a:p>
            <a:pPr marL="271921">
              <a:lnSpc>
                <a:spcPct val="150000"/>
              </a:lnSpc>
              <a:buClr>
                <a:schemeClr val="lt1"/>
              </a:buClr>
              <a:buSzPts val="1100"/>
            </a:pPr>
            <a:r>
              <a:rPr lang="ja-JP" altLang="en-US" sz="1871" dirty="0">
                <a:solidFill>
                  <a:schemeClr val="lt1"/>
                </a:solidFill>
                <a:latin typeface="M PLUS 1p Light"/>
                <a:ea typeface="M PLUS 1p Light"/>
                <a:cs typeface="M PLUS 1p Light"/>
                <a:sym typeface="M PLUS 1p Light"/>
              </a:rPr>
              <a:t>第</a:t>
            </a:r>
            <a:r>
              <a:rPr lang="en-US" altLang="ja-JP" sz="1871" dirty="0">
                <a:solidFill>
                  <a:schemeClr val="lt1"/>
                </a:solidFill>
                <a:latin typeface="M PLUS 1p Light"/>
                <a:ea typeface="M PLUS 1p Light"/>
                <a:cs typeface="M PLUS 1p Light"/>
                <a:sym typeface="M PLUS 1p Light"/>
              </a:rPr>
              <a:t>49</a:t>
            </a:r>
            <a:r>
              <a:rPr lang="ja-JP" altLang="en-US" sz="1871" dirty="0">
                <a:solidFill>
                  <a:schemeClr val="lt1"/>
                </a:solidFill>
                <a:latin typeface="M PLUS 1p Light"/>
                <a:ea typeface="M PLUS 1p Light"/>
                <a:cs typeface="M PLUS 1p Light"/>
                <a:sym typeface="M PLUS 1p Light"/>
              </a:rPr>
              <a:t>条</a:t>
            </a:r>
          </a:p>
          <a:p>
            <a:pPr marL="271921">
              <a:lnSpc>
                <a:spcPct val="150000"/>
              </a:lnSpc>
              <a:buClr>
                <a:schemeClr val="lt1"/>
              </a:buClr>
              <a:buSzPts val="1100"/>
            </a:pPr>
            <a:r>
              <a:rPr lang="ja-JP" altLang="en-US" sz="1871" dirty="0">
                <a:solidFill>
                  <a:schemeClr val="lt1"/>
                </a:solidFill>
                <a:latin typeface="M PLUS 1p Light"/>
                <a:ea typeface="M PLUS 1p Light"/>
                <a:cs typeface="M PLUS 1p Light"/>
                <a:sym typeface="M PLUS 1p Light"/>
              </a:rPr>
              <a:t>従業員が次の各号のいずれかに該当するときは、前条に定める懲戒処分とする。</a:t>
            </a:r>
          </a:p>
          <a:p>
            <a:pPr marL="271921">
              <a:lnSpc>
                <a:spcPct val="150000"/>
              </a:lnSpc>
              <a:buClr>
                <a:schemeClr val="lt1"/>
              </a:buClr>
              <a:buSzPts val="1100"/>
            </a:pPr>
            <a:r>
              <a:rPr lang="ja-JP" altLang="en-US" sz="1871" dirty="0">
                <a:solidFill>
                  <a:schemeClr val="lt1"/>
                </a:solidFill>
                <a:latin typeface="M PLUS 1p Light"/>
                <a:ea typeface="M PLUS 1p Light"/>
                <a:cs typeface="M PLUS 1p Light"/>
                <a:sym typeface="M PLUS 1p Light"/>
              </a:rPr>
              <a:t>①～</a:t>
            </a:r>
            <a:r>
              <a:rPr lang="en-US" altLang="ja-JP" sz="1871" dirty="0">
                <a:solidFill>
                  <a:schemeClr val="lt1"/>
                </a:solidFill>
                <a:latin typeface="M PLUS 1p Light"/>
                <a:ea typeface="M PLUS 1p Light"/>
                <a:cs typeface="M PLUS 1p Light"/>
                <a:sym typeface="M PLUS 1p Light"/>
              </a:rPr>
              <a:t>35</a:t>
            </a:r>
            <a:endParaRPr lang="ja-JP" altLang="en-US"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en-US" altLang="ja-JP" sz="1871" dirty="0">
                <a:solidFill>
                  <a:schemeClr val="lt1"/>
                </a:solidFill>
                <a:latin typeface="M PLUS 1p Light"/>
                <a:ea typeface="M PLUS 1p Light"/>
                <a:cs typeface="M PLUS 1p Light"/>
                <a:sym typeface="M PLUS 1p Light"/>
              </a:rPr>
              <a:t>36</a:t>
            </a:r>
            <a:r>
              <a:rPr lang="ja-JP" altLang="en-US" sz="1871" dirty="0">
                <a:solidFill>
                  <a:schemeClr val="lt1"/>
                </a:solidFill>
                <a:latin typeface="M PLUS 1p Light"/>
                <a:ea typeface="M PLUS 1p Light"/>
                <a:cs typeface="M PLUS 1p Light"/>
                <a:sym typeface="M PLUS 1p Light"/>
              </a:rPr>
              <a:t>その他この規則および諸規程に違反し、または前各号に準ずる程度の行為を行ったとき</a:t>
            </a:r>
          </a:p>
        </p:txBody>
      </p:sp>
      <p:grpSp>
        <p:nvGrpSpPr>
          <p:cNvPr id="28" name="Google Shape;28;p5"/>
          <p:cNvGrpSpPr/>
          <p:nvPr/>
        </p:nvGrpSpPr>
        <p:grpSpPr>
          <a:xfrm>
            <a:off x="631404" y="1614654"/>
            <a:ext cx="1982790" cy="121721"/>
            <a:chOff x="539998" y="975912"/>
            <a:chExt cx="1695749" cy="104100"/>
          </a:xfrm>
        </p:grpSpPr>
        <p:sp>
          <p:nvSpPr>
            <p:cNvPr id="29" name="Google Shape;29;p5"/>
            <p:cNvSpPr/>
            <p:nvPr/>
          </p:nvSpPr>
          <p:spPr>
            <a:xfrm rot="-5400000">
              <a:off x="1759798" y="604062"/>
              <a:ext cx="104100" cy="847800"/>
            </a:xfrm>
            <a:prstGeom prst="rect">
              <a:avLst/>
            </a:prstGeom>
            <a:solidFill>
              <a:srgbClr val="C9DAF8"/>
            </a:solidFill>
            <a:ln>
              <a:noFill/>
            </a:ln>
          </p:spPr>
          <p:txBody>
            <a:bodyPr spcFirstLastPara="1" wrap="square" lIns="106901" tIns="106901" rIns="106901" bIns="106901" anchor="ctr" anchorCtr="0">
              <a:noAutofit/>
            </a:bodyPr>
            <a:lstStyle/>
            <a:p>
              <a:endParaRPr sz="2105"/>
            </a:p>
          </p:txBody>
        </p:sp>
        <p:sp>
          <p:nvSpPr>
            <p:cNvPr id="30" name="Google Shape;30;p5"/>
            <p:cNvSpPr/>
            <p:nvPr/>
          </p:nvSpPr>
          <p:spPr>
            <a:xfrm rot="-5400000">
              <a:off x="915448" y="600462"/>
              <a:ext cx="104100" cy="855000"/>
            </a:xfrm>
            <a:prstGeom prst="rect">
              <a:avLst/>
            </a:prstGeom>
            <a:solidFill>
              <a:srgbClr val="1C4587"/>
            </a:solidFill>
            <a:ln>
              <a:noFill/>
            </a:ln>
          </p:spPr>
          <p:txBody>
            <a:bodyPr spcFirstLastPara="1" wrap="square" lIns="106901" tIns="106901" rIns="106901" bIns="106901" anchor="ctr" anchorCtr="0">
              <a:noAutofit/>
            </a:bodyPr>
            <a:lstStyle/>
            <a:p>
              <a:endParaRPr sz="2105"/>
            </a:p>
          </p:txBody>
        </p:sp>
      </p:grpSp>
      <p:sp>
        <p:nvSpPr>
          <p:cNvPr id="31" name="Google Shape;31;p5"/>
          <p:cNvSpPr txBox="1"/>
          <p:nvPr/>
        </p:nvSpPr>
        <p:spPr>
          <a:xfrm>
            <a:off x="210468" y="1892458"/>
            <a:ext cx="3741433" cy="4655569"/>
          </a:xfrm>
          <a:prstGeom prst="rect">
            <a:avLst/>
          </a:prstGeom>
          <a:noFill/>
          <a:ln>
            <a:noFill/>
          </a:ln>
        </p:spPr>
        <p:txBody>
          <a:bodyPr spcFirstLastPara="1" wrap="square" lIns="0" tIns="106901" rIns="106901" bIns="106901" anchor="t" anchorCtr="0">
            <a:noAutofit/>
          </a:bodyPr>
          <a:lstStyle/>
          <a:p>
            <a:pPr>
              <a:lnSpc>
                <a:spcPct val="150000"/>
              </a:lnSpc>
            </a:pPr>
            <a:r>
              <a:rPr lang="ja-JP" altLang="en-US" sz="1871" b="1" dirty="0">
                <a:solidFill>
                  <a:schemeClr val="dk1"/>
                </a:solidFill>
                <a:latin typeface="M PLUS 1p Light"/>
                <a:ea typeface="M PLUS 1p Light"/>
                <a:cs typeface="M PLUS 1p Light"/>
                <a:sym typeface="M PLUS 1p Light"/>
              </a:rPr>
              <a:t>▮第</a:t>
            </a:r>
            <a:r>
              <a:rPr lang="en-US" altLang="ja-JP" sz="1871" b="1" dirty="0">
                <a:solidFill>
                  <a:schemeClr val="dk1"/>
                </a:solidFill>
                <a:latin typeface="M PLUS 1p Light"/>
                <a:ea typeface="M PLUS 1p Light"/>
                <a:cs typeface="M PLUS 1p Light"/>
                <a:sym typeface="M PLUS 1p Light"/>
              </a:rPr>
              <a:t>49</a:t>
            </a:r>
            <a:r>
              <a:rPr lang="ja-JP" altLang="en-US" sz="1871" b="1" dirty="0">
                <a:solidFill>
                  <a:schemeClr val="dk1"/>
                </a:solidFill>
                <a:latin typeface="M PLUS 1p Light"/>
                <a:ea typeface="M PLUS 1p Light"/>
                <a:cs typeface="M PLUS 1p Light"/>
                <a:sym typeface="M PLUS 1p Light"/>
              </a:rPr>
              <a:t>条懲戒事由</a:t>
            </a:r>
            <a:endParaRPr lang="en-US" altLang="ja-JP" sz="1871" b="1"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・懲戒処分ごとに懲戒事由を定めるのではな</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く、規定例のように懲戒事由をまとめて定</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める方が使いやすい</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・大切なのは第</a:t>
            </a:r>
            <a:r>
              <a:rPr lang="en-US" altLang="ja-JP" sz="1403" dirty="0">
                <a:solidFill>
                  <a:schemeClr val="dk1"/>
                </a:solidFill>
                <a:latin typeface="M PLUS 1p Light"/>
                <a:ea typeface="M PLUS 1p Light"/>
                <a:cs typeface="M PLUS 1p Light"/>
                <a:sym typeface="M PLUS 1p Light"/>
              </a:rPr>
              <a:t>49</a:t>
            </a:r>
            <a:r>
              <a:rPr lang="ja-JP" altLang="en-US" sz="1403" dirty="0">
                <a:solidFill>
                  <a:schemeClr val="dk1"/>
                </a:solidFill>
                <a:latin typeface="M PLUS 1p Light"/>
                <a:ea typeface="M PLUS 1p Light"/>
                <a:cs typeface="M PLUS 1p Light"/>
                <a:sym typeface="M PLUS 1p Light"/>
              </a:rPr>
              <a:t>条</a:t>
            </a:r>
            <a:r>
              <a:rPr lang="en-US" altLang="ja-JP" sz="1403" dirty="0">
                <a:solidFill>
                  <a:schemeClr val="dk1"/>
                </a:solidFill>
                <a:latin typeface="M PLUS 1p Light"/>
                <a:ea typeface="M PLUS 1p Light"/>
                <a:cs typeface="M PLUS 1p Light"/>
                <a:sym typeface="M PLUS 1p Light"/>
              </a:rPr>
              <a:t>36</a:t>
            </a:r>
            <a:r>
              <a:rPr lang="ja-JP" altLang="en-US" sz="1403" dirty="0">
                <a:solidFill>
                  <a:schemeClr val="dk1"/>
                </a:solidFill>
                <a:latin typeface="M PLUS 1p Light"/>
                <a:ea typeface="M PLUS 1p Light"/>
                <a:cs typeface="M PLUS 1p Light"/>
                <a:sym typeface="M PLUS 1p Light"/>
              </a:rPr>
              <a:t>号。</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包括条項で処理が可能</a:t>
            </a:r>
          </a:p>
          <a:p>
            <a:pPr>
              <a:lnSpc>
                <a:spcPct val="150000"/>
              </a:lnSpc>
            </a:pP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・従業員が社内不倫を行った場合は、懲戒解　</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雇とするは有効か</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・解雇の有効な要件は下記の４つ</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①女性が未婚であること</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②未成年であること</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③中絶していること</a:t>
            </a:r>
            <a:endParaRPr lang="en-US" altLang="ja-JP" sz="1403" dirty="0">
              <a:solidFill>
                <a:schemeClr val="dk1"/>
              </a:solidFill>
              <a:latin typeface="M PLUS 1p Light"/>
              <a:ea typeface="M PLUS 1p Light"/>
              <a:cs typeface="M PLUS 1p Light"/>
              <a:sym typeface="M PLUS 1p Light"/>
            </a:endParaRPr>
          </a:p>
          <a:p>
            <a:pPr>
              <a:lnSpc>
                <a:spcPct val="150000"/>
              </a:lnSpc>
            </a:pPr>
            <a:r>
              <a:rPr lang="ja-JP" altLang="en-US" sz="1403" dirty="0">
                <a:solidFill>
                  <a:schemeClr val="dk1"/>
                </a:solidFill>
                <a:latin typeface="M PLUS 1p Light"/>
                <a:ea typeface="M PLUS 1p Light"/>
                <a:cs typeface="M PLUS 1p Light"/>
                <a:sym typeface="M PLUS 1p Light"/>
              </a:rPr>
              <a:t>　④男性が既婚者であること</a:t>
            </a:r>
            <a:endParaRPr lang="en-US" altLang="ja-JP" sz="1403"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vert="horz" wrap="square" lIns="106901" tIns="106901" rIns="106901" bIns="106901" rtlCol="0" anchor="t" anchorCtr="0">
            <a:noAutofit/>
          </a:bodyPr>
          <a:lstStyle/>
          <a:p>
            <a:fld id="{00000000-1234-1234-1234-123412341234}" type="slidenum">
              <a:rPr lang="en-US" altLang="ja"/>
              <a:pPr/>
              <a:t>47</a:t>
            </a:fld>
            <a:endParaRPr/>
          </a:p>
        </p:txBody>
      </p:sp>
    </p:spTree>
    <p:extLst>
      <p:ext uri="{BB962C8B-B14F-4D97-AF65-F5344CB8AC3E}">
        <p14:creationId xmlns:p14="http://schemas.microsoft.com/office/powerpoint/2010/main" val="41617457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endParaRPr lang="ja-JP" altLang="en-US"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第</a:t>
            </a:r>
            <a:r>
              <a:rPr lang="en-US" altLang="ja-JP" sz="1286" dirty="0">
                <a:solidFill>
                  <a:schemeClr val="lt1"/>
                </a:solidFill>
                <a:latin typeface="M PLUS 1p Light"/>
                <a:ea typeface="M PLUS 1p Light"/>
                <a:cs typeface="M PLUS 1p Light"/>
                <a:sym typeface="M PLUS 1p Light"/>
              </a:rPr>
              <a:t>49</a:t>
            </a:r>
            <a:r>
              <a:rPr lang="ja-JP" altLang="en-US" sz="1286" dirty="0">
                <a:solidFill>
                  <a:schemeClr val="lt1"/>
                </a:solidFill>
                <a:latin typeface="M PLUS 1p Light"/>
                <a:ea typeface="M PLUS 1p Light"/>
                <a:cs typeface="M PLUS 1p Light"/>
                <a:sym typeface="M PLUS 1p Light"/>
              </a:rPr>
              <a:t>条</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従業員が次の各号のいずれかに該当するときは、前条に定める懲戒処分</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とする。</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①正当な理由なく、無許可欠勤をしたとき（許可願いがあっても、正当な理由がな</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く会社が承認しない欠勤を含む</a:t>
            </a:r>
            <a:r>
              <a:rPr lang="en-US" altLang="ja-JP" sz="1286" dirty="0">
                <a:solidFill>
                  <a:schemeClr val="lt1"/>
                </a:solidFill>
                <a:latin typeface="M PLUS 1p Light"/>
                <a:ea typeface="M PLUS 1p Light"/>
                <a:cs typeface="M PLUS 1p Light"/>
                <a:sym typeface="M PLUS 1p Light"/>
              </a:rPr>
              <a:t>)</a:t>
            </a:r>
          </a:p>
          <a:p>
            <a:pPr marL="271921">
              <a:lnSpc>
                <a:spcPct val="150000"/>
              </a:lnSpc>
              <a:buClr>
                <a:schemeClr val="lt1"/>
              </a:buClr>
              <a:buSzPts val="1100"/>
            </a:pPr>
            <a:r>
              <a:rPr lang="en-US" altLang="ja-JP" sz="1286" dirty="0">
                <a:solidFill>
                  <a:schemeClr val="lt1"/>
                </a:solidFill>
                <a:latin typeface="M PLUS 1p Light"/>
                <a:ea typeface="M PLUS 1p Light"/>
                <a:cs typeface="M PLUS 1p Light"/>
                <a:sym typeface="M PLUS 1p Light"/>
              </a:rPr>
              <a:t>②</a:t>
            </a:r>
            <a:r>
              <a:rPr lang="ja-JP" altLang="en-US" sz="1286" dirty="0">
                <a:solidFill>
                  <a:schemeClr val="lt1"/>
                </a:solidFill>
                <a:latin typeface="M PLUS 1p Light"/>
                <a:ea typeface="M PLUS 1p Light"/>
                <a:cs typeface="M PLUS 1p Light"/>
                <a:sym typeface="M PLUS 1p Light"/>
              </a:rPr>
              <a:t>正当な理由なく、しばしば欠勤、遅刻、早退をし、またはみだりに任務を離れる</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等誠実に勤務しないとき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③重大な報告を疎かにした、または虚偽の報告、申告、届出を行ったとき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④再三の注意にもかかわらず、業務上の指示・命令に違反し、または怠ったとき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⑤正当な理由なく、業務内容の変更、転勤および出向等を拒否したとき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⑥素行不良で会社の秩序または風紀を乱す行為をしたとき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⑦職場において、性的関心や言動が著しくまたは交際や性的関係を要求するなどに</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より秩序を乱し、問題を引き起こしたとき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⑧職務上の指揮命令に従わず、職場秩序を乱したとき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⑨会社内で暴行、脅迫、傷害、暴言またはこれに類する行為をしたとき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⑩会社の許可なく、会社内で政治活動または宗教活動を行ったとき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⑪会社の許可なく、会社内で放送・宣伝・集会または文書画の配布・回覧・掲示，　</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寄付または署名を求めるなど、その他これに準ずる行為を行った</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grpSp>
        <p:nvGrpSpPr>
          <p:cNvPr id="28" name="Google Shape;28;p5"/>
          <p:cNvGrpSpPr/>
          <p:nvPr/>
        </p:nvGrpSpPr>
        <p:grpSpPr>
          <a:xfrm>
            <a:off x="631404" y="1614654"/>
            <a:ext cx="1982790" cy="121721"/>
            <a:chOff x="539998" y="975912"/>
            <a:chExt cx="1695749" cy="104100"/>
          </a:xfrm>
        </p:grpSpPr>
        <p:sp>
          <p:nvSpPr>
            <p:cNvPr id="29" name="Google Shape;29;p5"/>
            <p:cNvSpPr/>
            <p:nvPr/>
          </p:nvSpPr>
          <p:spPr>
            <a:xfrm rot="-5400000">
              <a:off x="1759798" y="604062"/>
              <a:ext cx="104100" cy="847800"/>
            </a:xfrm>
            <a:prstGeom prst="rect">
              <a:avLst/>
            </a:prstGeom>
            <a:solidFill>
              <a:srgbClr val="C9DAF8"/>
            </a:solidFill>
            <a:ln>
              <a:noFill/>
            </a:ln>
          </p:spPr>
          <p:txBody>
            <a:bodyPr spcFirstLastPara="1" wrap="square" lIns="106901" tIns="106901" rIns="106901" bIns="106901" anchor="ctr" anchorCtr="0">
              <a:noAutofit/>
            </a:bodyPr>
            <a:lstStyle/>
            <a:p>
              <a:endParaRPr sz="2105"/>
            </a:p>
          </p:txBody>
        </p:sp>
        <p:sp>
          <p:nvSpPr>
            <p:cNvPr id="30" name="Google Shape;30;p5"/>
            <p:cNvSpPr/>
            <p:nvPr/>
          </p:nvSpPr>
          <p:spPr>
            <a:xfrm rot="-5400000">
              <a:off x="915448" y="600462"/>
              <a:ext cx="104100" cy="855000"/>
            </a:xfrm>
            <a:prstGeom prst="rect">
              <a:avLst/>
            </a:prstGeom>
            <a:solidFill>
              <a:srgbClr val="1C4587"/>
            </a:solidFill>
            <a:ln>
              <a:noFill/>
            </a:ln>
          </p:spPr>
          <p:txBody>
            <a:bodyPr spcFirstLastPara="1" wrap="square" lIns="106901" tIns="106901" rIns="106901" bIns="106901" anchor="ctr" anchorCtr="0">
              <a:noAutofit/>
            </a:bodyPr>
            <a:lstStyle/>
            <a:p>
              <a:endParaRPr sz="2105"/>
            </a:p>
          </p:txBody>
        </p:sp>
      </p:grpSp>
      <p:sp>
        <p:nvSpPr>
          <p:cNvPr id="31" name="Google Shape;31;p5"/>
          <p:cNvSpPr txBox="1"/>
          <p:nvPr/>
        </p:nvSpPr>
        <p:spPr>
          <a:xfrm>
            <a:off x="210468" y="1892458"/>
            <a:ext cx="3741433" cy="4655569"/>
          </a:xfrm>
          <a:prstGeom prst="rect">
            <a:avLst/>
          </a:prstGeom>
          <a:noFill/>
          <a:ln>
            <a:noFill/>
          </a:ln>
        </p:spPr>
        <p:txBody>
          <a:bodyPr spcFirstLastPara="1" wrap="square" lIns="0" tIns="106901" rIns="106901" bIns="106901" anchor="t" anchorCtr="0">
            <a:noAutofit/>
          </a:bodyPr>
          <a:lstStyle/>
          <a:p>
            <a:pPr>
              <a:lnSpc>
                <a:spcPct val="150000"/>
              </a:lnSpc>
            </a:pPr>
            <a:r>
              <a:rPr lang="ja-JP" altLang="en-US" sz="1871" b="1" dirty="0">
                <a:solidFill>
                  <a:schemeClr val="dk1"/>
                </a:solidFill>
                <a:latin typeface="M PLUS 1p Light"/>
                <a:ea typeface="M PLUS 1p Light"/>
                <a:cs typeface="M PLUS 1p Light"/>
                <a:sym typeface="M PLUS 1p Light"/>
              </a:rPr>
              <a:t>▮第</a:t>
            </a:r>
            <a:r>
              <a:rPr lang="en-US" altLang="ja-JP" sz="1871" b="1" dirty="0">
                <a:solidFill>
                  <a:schemeClr val="dk1"/>
                </a:solidFill>
                <a:latin typeface="M PLUS 1p Light"/>
                <a:ea typeface="M PLUS 1p Light"/>
                <a:cs typeface="M PLUS 1p Light"/>
                <a:sym typeface="M PLUS 1p Light"/>
              </a:rPr>
              <a:t>49</a:t>
            </a:r>
            <a:r>
              <a:rPr lang="ja-JP" altLang="en-US" sz="1871" b="1" dirty="0">
                <a:solidFill>
                  <a:schemeClr val="dk1"/>
                </a:solidFill>
                <a:latin typeface="M PLUS 1p Light"/>
                <a:ea typeface="M PLUS 1p Light"/>
                <a:cs typeface="M PLUS 1p Light"/>
                <a:sym typeface="M PLUS 1p Light"/>
              </a:rPr>
              <a:t>条懲戒事由　その２</a:t>
            </a:r>
            <a:endParaRPr lang="en-US" altLang="ja-JP" sz="1871" b="1"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vert="horz" wrap="square" lIns="106901" tIns="106901" rIns="106901" bIns="106901" rtlCol="0" anchor="t" anchorCtr="0">
            <a:noAutofit/>
          </a:bodyPr>
          <a:lstStyle/>
          <a:p>
            <a:fld id="{00000000-1234-1234-1234-123412341234}" type="slidenum">
              <a:rPr lang="en-US" altLang="ja"/>
              <a:pPr/>
              <a:t>48</a:t>
            </a:fld>
            <a:endParaRPr/>
          </a:p>
        </p:txBody>
      </p:sp>
    </p:spTree>
    <p:extLst>
      <p:ext uri="{BB962C8B-B14F-4D97-AF65-F5344CB8AC3E}">
        <p14:creationId xmlns:p14="http://schemas.microsoft.com/office/powerpoint/2010/main" val="2046129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endParaRPr lang="ja-JP" altLang="en-US"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grpSp>
        <p:nvGrpSpPr>
          <p:cNvPr id="28" name="Google Shape;28;p5"/>
          <p:cNvGrpSpPr/>
          <p:nvPr/>
        </p:nvGrpSpPr>
        <p:grpSpPr>
          <a:xfrm>
            <a:off x="631404" y="1614654"/>
            <a:ext cx="1982790" cy="121721"/>
            <a:chOff x="539998" y="975912"/>
            <a:chExt cx="1695749" cy="104100"/>
          </a:xfrm>
        </p:grpSpPr>
        <p:sp>
          <p:nvSpPr>
            <p:cNvPr id="29" name="Google Shape;29;p5"/>
            <p:cNvSpPr/>
            <p:nvPr/>
          </p:nvSpPr>
          <p:spPr>
            <a:xfrm rot="-5400000">
              <a:off x="1759798" y="604062"/>
              <a:ext cx="104100" cy="847800"/>
            </a:xfrm>
            <a:prstGeom prst="rect">
              <a:avLst/>
            </a:prstGeom>
            <a:solidFill>
              <a:srgbClr val="C9DAF8"/>
            </a:solidFill>
            <a:ln>
              <a:noFill/>
            </a:ln>
          </p:spPr>
          <p:txBody>
            <a:bodyPr spcFirstLastPara="1" wrap="square" lIns="106901" tIns="106901" rIns="106901" bIns="106901" anchor="ctr" anchorCtr="0">
              <a:noAutofit/>
            </a:bodyPr>
            <a:lstStyle/>
            <a:p>
              <a:endParaRPr sz="2105"/>
            </a:p>
          </p:txBody>
        </p:sp>
        <p:sp>
          <p:nvSpPr>
            <p:cNvPr id="30" name="Google Shape;30;p5"/>
            <p:cNvSpPr/>
            <p:nvPr/>
          </p:nvSpPr>
          <p:spPr>
            <a:xfrm rot="-5400000">
              <a:off x="915448" y="600462"/>
              <a:ext cx="104100" cy="855000"/>
            </a:xfrm>
            <a:prstGeom prst="rect">
              <a:avLst/>
            </a:prstGeom>
            <a:solidFill>
              <a:srgbClr val="1C4587"/>
            </a:solidFill>
            <a:ln>
              <a:noFill/>
            </a:ln>
          </p:spPr>
          <p:txBody>
            <a:bodyPr spcFirstLastPara="1" wrap="square" lIns="106901" tIns="106901" rIns="106901" bIns="106901" anchor="ctr" anchorCtr="0">
              <a:noAutofit/>
            </a:bodyPr>
            <a:lstStyle/>
            <a:p>
              <a:endParaRPr sz="2105"/>
            </a:p>
          </p:txBody>
        </p:sp>
      </p:grpSp>
      <p:sp>
        <p:nvSpPr>
          <p:cNvPr id="31" name="Google Shape;31;p5"/>
          <p:cNvSpPr txBox="1"/>
          <p:nvPr/>
        </p:nvSpPr>
        <p:spPr>
          <a:xfrm>
            <a:off x="210468" y="1892458"/>
            <a:ext cx="3741433" cy="4655569"/>
          </a:xfrm>
          <a:prstGeom prst="rect">
            <a:avLst/>
          </a:prstGeom>
          <a:noFill/>
          <a:ln>
            <a:noFill/>
          </a:ln>
        </p:spPr>
        <p:txBody>
          <a:bodyPr spcFirstLastPara="1" wrap="square" lIns="0" tIns="106901" rIns="106901" bIns="106901" anchor="t" anchorCtr="0">
            <a:noAutofit/>
          </a:bodyPr>
          <a:lstStyle/>
          <a:p>
            <a:pPr>
              <a:lnSpc>
                <a:spcPct val="150000"/>
              </a:lnSpc>
            </a:pPr>
            <a:r>
              <a:rPr lang="ja-JP" altLang="en-US" sz="1871" b="1" dirty="0">
                <a:solidFill>
                  <a:schemeClr val="dk1"/>
                </a:solidFill>
                <a:latin typeface="M PLUS 1p Light"/>
                <a:ea typeface="M PLUS 1p Light"/>
                <a:cs typeface="M PLUS 1p Light"/>
                <a:sym typeface="M PLUS 1p Light"/>
              </a:rPr>
              <a:t>▮第</a:t>
            </a:r>
            <a:r>
              <a:rPr lang="en-US" altLang="ja-JP" sz="1871" b="1" dirty="0">
                <a:solidFill>
                  <a:schemeClr val="dk1"/>
                </a:solidFill>
                <a:latin typeface="M PLUS 1p Light"/>
                <a:ea typeface="M PLUS 1p Light"/>
                <a:cs typeface="M PLUS 1p Light"/>
                <a:sym typeface="M PLUS 1p Light"/>
              </a:rPr>
              <a:t>49</a:t>
            </a:r>
            <a:r>
              <a:rPr lang="ja-JP" altLang="en-US" sz="1871" b="1" dirty="0">
                <a:solidFill>
                  <a:schemeClr val="dk1"/>
                </a:solidFill>
                <a:latin typeface="M PLUS 1p Light"/>
                <a:ea typeface="M PLUS 1p Light"/>
                <a:cs typeface="M PLUS 1p Light"/>
                <a:sym typeface="M PLUS 1p Light"/>
              </a:rPr>
              <a:t>条懲戒事由　その３</a:t>
            </a:r>
            <a:endParaRPr lang="en-US" altLang="ja-JP" sz="1871" b="1"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vert="horz" wrap="square" lIns="106901" tIns="106901" rIns="106901" bIns="106901" rtlCol="0" anchor="t" anchorCtr="0">
            <a:noAutofit/>
          </a:bodyPr>
          <a:lstStyle/>
          <a:p>
            <a:fld id="{00000000-1234-1234-1234-123412341234}" type="slidenum">
              <a:rPr lang="en-US" altLang="ja"/>
              <a:pPr/>
              <a:t>49</a:t>
            </a:fld>
            <a:endParaRPr/>
          </a:p>
        </p:txBody>
      </p:sp>
      <p:sp>
        <p:nvSpPr>
          <p:cNvPr id="2" name="Google Shape;27;p5">
            <a:extLst>
              <a:ext uri="{FF2B5EF4-FFF2-40B4-BE49-F238E27FC236}">
                <a16:creationId xmlns:a16="http://schemas.microsoft.com/office/drawing/2014/main" id="{07F859D6-F4F5-4DF5-82B8-DEAE4E0E9A7D}"/>
              </a:ext>
            </a:extLst>
          </p:cNvPr>
          <p:cNvSpPr/>
          <p:nvPr/>
        </p:nvSpPr>
        <p:spPr>
          <a:xfrm>
            <a:off x="4102737"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endParaRPr lang="ja-JP" altLang="en-US"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sp>
        <p:nvSpPr>
          <p:cNvPr id="3" name="Google Shape;27;p5">
            <a:extLst>
              <a:ext uri="{FF2B5EF4-FFF2-40B4-BE49-F238E27FC236}">
                <a16:creationId xmlns:a16="http://schemas.microsoft.com/office/drawing/2014/main" id="{DE67DD82-7CAF-6C93-28C7-180012BADBBB}"/>
              </a:ext>
            </a:extLst>
          </p:cNvPr>
          <p:cNvSpPr/>
          <p:nvPr/>
        </p:nvSpPr>
        <p:spPr>
          <a:xfrm>
            <a:off x="4102737"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⑫会社または会社に風する個人を中傷・誹謗し、その名誉・信用を毀損したとき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⑬故意、怠慢または過失によって、会社に損害を与えたとき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⑭会社貸与の機器等を私用に使用したり、砂損または紛失したとき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⑮職務上・役職上の権限を超え、またはかん用して独断的な行為をしたとき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⑯会社の機密情報を社外に漏らしまたは事業上の不利益を計ったとき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⑰会社外で、会社の体面を汚す行為または不名誉な行為を行なったとき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⑱会社および社員、その他従業員、または関係取引先を誹謗中傷し、または虚偽の</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風説を流布もしくは宣伝したことが発覚したとき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⑲職務を利用して私利を計ったとき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⑳会社内で横領、傷害などの刑法犯に該当する行為があったとき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㉑氏名、経歴を偽るなど、その他不正な方法で会社に採用されたとき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㉒会社の許可なく、特許その他の出願・著作・講演等をしたとき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㉓会社の許可なく、他社の役員に就任または他に雇用されたとき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㉔会社の許可なく、競業行為を行ったとき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㉕服務規律の定めのほか、この既則および会社諸規定に違反したとき</a:t>
            </a:r>
            <a:endParaRPr lang="en-US" altLang="ja-JP" sz="1286" dirty="0">
              <a:solidFill>
                <a:schemeClr val="lt1"/>
              </a:solidFill>
              <a:latin typeface="M PLUS 1p Light"/>
              <a:ea typeface="M PLUS 1p Light"/>
              <a:cs typeface="M PLUS 1p Light"/>
              <a:sym typeface="M PLUS 1p Light"/>
            </a:endParaRPr>
          </a:p>
        </p:txBody>
      </p:sp>
    </p:spTree>
    <p:extLst>
      <p:ext uri="{BB962C8B-B14F-4D97-AF65-F5344CB8AC3E}">
        <p14:creationId xmlns:p14="http://schemas.microsoft.com/office/powerpoint/2010/main" val="285836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解雇に関する法規制</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5</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１</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835621"/>
            <a:ext cx="9415502" cy="4640679"/>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解雇予告手当</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解雇を行う場合は、労働基準監督署長の許可を得た場合を除き、解雇の理由の如何にかかわらず、解雇日の</a:t>
            </a:r>
            <a:r>
              <a:rPr lang="en-US" altLang="ja-JP" sz="2400" b="1" kern="100" dirty="0">
                <a:latin typeface="ＭＳ ゴシック" panose="020B0609070205080204" pitchFamily="49" charset="-128"/>
                <a:ea typeface="ＭＳ ゴシック" panose="020B0609070205080204" pitchFamily="49" charset="-128"/>
              </a:rPr>
              <a:t>30</a:t>
            </a:r>
            <a:r>
              <a:rPr lang="ja-JP" altLang="en-US" sz="2400" b="1" kern="100" dirty="0">
                <a:latin typeface="ＭＳ ゴシック" panose="020B0609070205080204" pitchFamily="49" charset="-128"/>
                <a:ea typeface="ＭＳ ゴシック" panose="020B0609070205080204" pitchFamily="49" charset="-128"/>
              </a:rPr>
              <a:t>日前までに予告をするか、平均賃金の</a:t>
            </a:r>
            <a:r>
              <a:rPr lang="en-US" altLang="ja-JP" sz="2400" b="1" kern="100" dirty="0">
                <a:latin typeface="ＭＳ ゴシック" panose="020B0609070205080204" pitchFamily="49" charset="-128"/>
                <a:ea typeface="ＭＳ ゴシック" panose="020B0609070205080204" pitchFamily="49" charset="-128"/>
              </a:rPr>
              <a:t>30</a:t>
            </a:r>
            <a:r>
              <a:rPr lang="ja-JP" altLang="en-US" sz="2400" b="1" kern="100" dirty="0">
                <a:latin typeface="ＭＳ ゴシック" panose="020B0609070205080204" pitchFamily="49" charset="-128"/>
                <a:ea typeface="ＭＳ ゴシック" panose="020B0609070205080204" pitchFamily="49" charset="-128"/>
              </a:rPr>
              <a:t>日分の解雇予告手当を支払うことが必要とされている</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労基法</a:t>
            </a:r>
            <a:r>
              <a:rPr lang="en-US" altLang="ja-JP" sz="2400" b="1" kern="100" dirty="0">
                <a:latin typeface="ＭＳ ゴシック" panose="020B0609070205080204" pitchFamily="49" charset="-128"/>
                <a:ea typeface="ＭＳ ゴシック" panose="020B0609070205080204" pitchFamily="49" charset="-128"/>
              </a:rPr>
              <a:t>20</a:t>
            </a:r>
            <a:r>
              <a:rPr lang="ja-JP" altLang="en-US" sz="2400" b="1" kern="100" dirty="0">
                <a:latin typeface="ＭＳ ゴシック" panose="020B0609070205080204" pitchFamily="49" charset="-128"/>
                <a:ea typeface="ＭＳ ゴシック" panose="020B0609070205080204" pitchFamily="49" charset="-128"/>
              </a:rPr>
              <a:t>条）。</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解雇禁止</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646" b="1" kern="100" dirty="0">
                <a:latin typeface="+mn-ea"/>
              </a:rPr>
              <a:t>業務上の傷病</a:t>
            </a:r>
            <a:r>
              <a:rPr lang="en-US" altLang="ja-JP" sz="2646" b="1" kern="100" dirty="0">
                <a:latin typeface="+mn-ea"/>
              </a:rPr>
              <a:t>(</a:t>
            </a:r>
            <a:r>
              <a:rPr lang="ja-JP" altLang="en-US" sz="2646" b="1" kern="100" dirty="0">
                <a:latin typeface="+mn-ea"/>
              </a:rPr>
              <a:t>通勤災害は含まれない</a:t>
            </a:r>
            <a:r>
              <a:rPr lang="en-US" altLang="ja-JP" sz="2646" b="1" kern="100" dirty="0">
                <a:latin typeface="+mn-ea"/>
              </a:rPr>
              <a:t>)</a:t>
            </a:r>
            <a:r>
              <a:rPr lang="ja-JP" altLang="en-US" sz="2646" b="1" kern="100" dirty="0">
                <a:latin typeface="+mn-ea"/>
              </a:rPr>
              <a:t>又は産前産後休業により休業する期間及びその後</a:t>
            </a:r>
            <a:r>
              <a:rPr lang="en-US" altLang="ja-JP" sz="2646" b="1" kern="100" dirty="0">
                <a:latin typeface="+mn-ea"/>
              </a:rPr>
              <a:t>30</a:t>
            </a:r>
            <a:r>
              <a:rPr lang="ja-JP" altLang="en-US" sz="2646" b="1" kern="100" dirty="0">
                <a:latin typeface="+mn-ea"/>
              </a:rPr>
              <a:t>日間は、打切補償を支払う場合又は天災事変その他やむを得ない事由があり、労働基準監督署長の許可を得たとの例外に当たらない限り、いかなる理由があっても解雇が許されない</a:t>
            </a:r>
            <a:r>
              <a:rPr lang="en-US" altLang="ja-JP" sz="2646" b="1" kern="100" dirty="0">
                <a:latin typeface="+mn-ea"/>
              </a:rPr>
              <a:t>(</a:t>
            </a:r>
            <a:r>
              <a:rPr lang="ja-JP" altLang="en-US" sz="2646" b="1" kern="100" dirty="0">
                <a:latin typeface="+mn-ea"/>
              </a:rPr>
              <a:t>労基法</a:t>
            </a:r>
            <a:r>
              <a:rPr lang="en-US" altLang="ja-JP" sz="2646" b="1" kern="100" dirty="0">
                <a:latin typeface="+mn-ea"/>
              </a:rPr>
              <a:t>19</a:t>
            </a:r>
            <a:r>
              <a:rPr lang="ja-JP" altLang="en-US" sz="2646" b="1" kern="100" dirty="0">
                <a:latin typeface="+mn-ea"/>
              </a:rPr>
              <a:t>条</a:t>
            </a:r>
            <a:r>
              <a:rPr lang="en-US" altLang="ja-JP" sz="2646" b="1" kern="100" dirty="0">
                <a:latin typeface="+mn-ea"/>
              </a:rPr>
              <a:t>)</a:t>
            </a:r>
            <a:r>
              <a:rPr lang="ja-JP" altLang="en-US" sz="2646" b="1" kern="100" dirty="0">
                <a:latin typeface="+mn-ea"/>
              </a:rPr>
              <a:t>。</a:t>
            </a:r>
            <a:endParaRPr lang="en-US" altLang="ja-JP" sz="2646" b="1" kern="100" dirty="0">
              <a:latin typeface="+mn-ea"/>
            </a:endParaRPr>
          </a:p>
          <a:p>
            <a:pPr marL="0" indent="0" algn="just">
              <a:lnSpc>
                <a:spcPts val="2646"/>
              </a:lnSpc>
              <a:buFont typeface="Arial" panose="020B0604020202020204" pitchFamily="34" charset="0"/>
              <a:buNone/>
              <a:defRPr/>
            </a:pPr>
            <a:r>
              <a:rPr lang="ja-JP" altLang="en-US" sz="2646" b="1" kern="100" dirty="0">
                <a:latin typeface="+mn-ea"/>
              </a:rPr>
              <a:t>差別的な理由による解雇も禁止</a:t>
            </a:r>
          </a:p>
        </p:txBody>
      </p:sp>
    </p:spTree>
    <p:extLst>
      <p:ext uri="{BB962C8B-B14F-4D97-AF65-F5344CB8AC3E}">
        <p14:creationId xmlns:p14="http://schemas.microsoft.com/office/powerpoint/2010/main" val="2362181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endParaRPr lang="ja-JP" altLang="en-US"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grpSp>
        <p:nvGrpSpPr>
          <p:cNvPr id="28" name="Google Shape;28;p5"/>
          <p:cNvGrpSpPr/>
          <p:nvPr/>
        </p:nvGrpSpPr>
        <p:grpSpPr>
          <a:xfrm>
            <a:off x="631404" y="1614654"/>
            <a:ext cx="1982790" cy="121721"/>
            <a:chOff x="539998" y="975912"/>
            <a:chExt cx="1695749" cy="104100"/>
          </a:xfrm>
        </p:grpSpPr>
        <p:sp>
          <p:nvSpPr>
            <p:cNvPr id="29" name="Google Shape;29;p5"/>
            <p:cNvSpPr/>
            <p:nvPr/>
          </p:nvSpPr>
          <p:spPr>
            <a:xfrm rot="-5400000">
              <a:off x="1759798" y="604062"/>
              <a:ext cx="104100" cy="847800"/>
            </a:xfrm>
            <a:prstGeom prst="rect">
              <a:avLst/>
            </a:prstGeom>
            <a:solidFill>
              <a:srgbClr val="C9DAF8"/>
            </a:solidFill>
            <a:ln>
              <a:noFill/>
            </a:ln>
          </p:spPr>
          <p:txBody>
            <a:bodyPr spcFirstLastPara="1" wrap="square" lIns="106901" tIns="106901" rIns="106901" bIns="106901" anchor="ctr" anchorCtr="0">
              <a:noAutofit/>
            </a:bodyPr>
            <a:lstStyle/>
            <a:p>
              <a:endParaRPr sz="2105"/>
            </a:p>
          </p:txBody>
        </p:sp>
        <p:sp>
          <p:nvSpPr>
            <p:cNvPr id="30" name="Google Shape;30;p5"/>
            <p:cNvSpPr/>
            <p:nvPr/>
          </p:nvSpPr>
          <p:spPr>
            <a:xfrm rot="-5400000">
              <a:off x="915448" y="600462"/>
              <a:ext cx="104100" cy="855000"/>
            </a:xfrm>
            <a:prstGeom prst="rect">
              <a:avLst/>
            </a:prstGeom>
            <a:solidFill>
              <a:srgbClr val="1C4587"/>
            </a:solidFill>
            <a:ln>
              <a:noFill/>
            </a:ln>
          </p:spPr>
          <p:txBody>
            <a:bodyPr spcFirstLastPara="1" wrap="square" lIns="106901" tIns="106901" rIns="106901" bIns="106901" anchor="ctr" anchorCtr="0">
              <a:noAutofit/>
            </a:bodyPr>
            <a:lstStyle/>
            <a:p>
              <a:endParaRPr sz="2105"/>
            </a:p>
          </p:txBody>
        </p:sp>
      </p:grpSp>
      <p:sp>
        <p:nvSpPr>
          <p:cNvPr id="31" name="Google Shape;31;p5"/>
          <p:cNvSpPr txBox="1"/>
          <p:nvPr/>
        </p:nvSpPr>
        <p:spPr>
          <a:xfrm>
            <a:off x="210468" y="1892458"/>
            <a:ext cx="3741433" cy="4655569"/>
          </a:xfrm>
          <a:prstGeom prst="rect">
            <a:avLst/>
          </a:prstGeom>
          <a:noFill/>
          <a:ln>
            <a:noFill/>
          </a:ln>
        </p:spPr>
        <p:txBody>
          <a:bodyPr spcFirstLastPara="1" wrap="square" lIns="0" tIns="106901" rIns="106901" bIns="106901" anchor="t" anchorCtr="0">
            <a:noAutofit/>
          </a:bodyPr>
          <a:lstStyle/>
          <a:p>
            <a:pPr>
              <a:lnSpc>
                <a:spcPct val="150000"/>
              </a:lnSpc>
            </a:pPr>
            <a:r>
              <a:rPr lang="ja-JP" altLang="en-US" sz="1871" b="1" dirty="0">
                <a:solidFill>
                  <a:schemeClr val="dk1"/>
                </a:solidFill>
                <a:latin typeface="M PLUS 1p Light"/>
                <a:ea typeface="M PLUS 1p Light"/>
                <a:cs typeface="M PLUS 1p Light"/>
                <a:sym typeface="M PLUS 1p Light"/>
              </a:rPr>
              <a:t>▮第</a:t>
            </a:r>
            <a:r>
              <a:rPr lang="en-US" altLang="ja-JP" sz="1871" b="1" dirty="0">
                <a:solidFill>
                  <a:schemeClr val="dk1"/>
                </a:solidFill>
                <a:latin typeface="M PLUS 1p Light"/>
                <a:ea typeface="M PLUS 1p Light"/>
                <a:cs typeface="M PLUS 1p Light"/>
                <a:sym typeface="M PLUS 1p Light"/>
              </a:rPr>
              <a:t>49</a:t>
            </a:r>
            <a:r>
              <a:rPr lang="ja-JP" altLang="en-US" sz="1871" b="1" dirty="0">
                <a:solidFill>
                  <a:schemeClr val="dk1"/>
                </a:solidFill>
                <a:latin typeface="M PLUS 1p Light"/>
                <a:ea typeface="M PLUS 1p Light"/>
                <a:cs typeface="M PLUS 1p Light"/>
                <a:sym typeface="M PLUS 1p Light"/>
              </a:rPr>
              <a:t>条懲戒事由　その４</a:t>
            </a:r>
            <a:endParaRPr lang="en-US" altLang="ja-JP" sz="1871" b="1"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solidFill>
                <a:schemeClr val="dk1"/>
              </a:solidFill>
              <a:latin typeface="M PLUS 1p Light"/>
              <a:ea typeface="M PLUS 1p Light"/>
              <a:cs typeface="M PLUS 1p Light"/>
              <a:sym typeface="M PLUS 1p Light"/>
            </a:endParaRPr>
          </a:p>
          <a:p>
            <a:pPr>
              <a:lnSpc>
                <a:spcPct val="150000"/>
              </a:lnSpc>
            </a:pPr>
            <a:endParaRPr sz="2105" dirty="0">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vert="horz" wrap="square" lIns="106901" tIns="106901" rIns="106901" bIns="106901" rtlCol="0" anchor="t" anchorCtr="0">
            <a:noAutofit/>
          </a:bodyPr>
          <a:lstStyle/>
          <a:p>
            <a:fld id="{00000000-1234-1234-1234-123412341234}" type="slidenum">
              <a:rPr lang="en-US" altLang="ja"/>
              <a:pPr/>
              <a:t>50</a:t>
            </a:fld>
            <a:endParaRPr/>
          </a:p>
        </p:txBody>
      </p:sp>
      <p:sp>
        <p:nvSpPr>
          <p:cNvPr id="2" name="Google Shape;27;p5">
            <a:extLst>
              <a:ext uri="{FF2B5EF4-FFF2-40B4-BE49-F238E27FC236}">
                <a16:creationId xmlns:a16="http://schemas.microsoft.com/office/drawing/2014/main" id="{07F859D6-F4F5-4DF5-82B8-DEAE4E0E9A7D}"/>
              </a:ext>
            </a:extLst>
          </p:cNvPr>
          <p:cNvSpPr/>
          <p:nvPr/>
        </p:nvSpPr>
        <p:spPr>
          <a:xfrm>
            <a:off x="4102737"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endParaRPr lang="ja-JP" altLang="en-US"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en-US" altLang="ja-JP" sz="1871"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endParaRPr lang="ja-JP" altLang="en-US" sz="1871" dirty="0">
              <a:solidFill>
                <a:schemeClr val="lt1"/>
              </a:solidFill>
              <a:latin typeface="M PLUS 1p Light"/>
              <a:ea typeface="M PLUS 1p Light"/>
              <a:cs typeface="M PLUS 1p Light"/>
              <a:sym typeface="M PLUS 1p Light"/>
            </a:endParaRPr>
          </a:p>
        </p:txBody>
      </p:sp>
      <p:sp>
        <p:nvSpPr>
          <p:cNvPr id="3" name="Google Shape;27;p5">
            <a:extLst>
              <a:ext uri="{FF2B5EF4-FFF2-40B4-BE49-F238E27FC236}">
                <a16:creationId xmlns:a16="http://schemas.microsoft.com/office/drawing/2014/main" id="{DE67DD82-7CAF-6C93-28C7-180012BADBBB}"/>
              </a:ext>
            </a:extLst>
          </p:cNvPr>
          <p:cNvSpPr/>
          <p:nvPr/>
        </p:nvSpPr>
        <p:spPr>
          <a:xfrm>
            <a:off x="4102737"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㉖過失により会社の建物、施設、備品等を汚損、破壊、使用不能の状態等にしたと</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き、またはハードディスク等に保存された情報を消去または使用不能の状態に</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㉗過失により災害または営業上の事故を発生させ、会社の損害を与えたとき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㉘会社および関係取引先の秘密およびその他の情報を漏らし、または漏らそうとし</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㉙会社の許可なく、会社で公認していない</a:t>
            </a:r>
            <a:r>
              <a:rPr lang="en-US" altLang="ja-JP" sz="1286" dirty="0">
                <a:solidFill>
                  <a:schemeClr val="lt1"/>
                </a:solidFill>
                <a:latin typeface="M PLUS 1p Light"/>
                <a:ea typeface="M PLUS 1p Light"/>
                <a:cs typeface="M PLUS 1p Light"/>
                <a:sym typeface="M PLUS 1p Light"/>
              </a:rPr>
              <a:t>WEB</a:t>
            </a:r>
            <a:r>
              <a:rPr lang="ja-JP" altLang="en-US" sz="1286" dirty="0">
                <a:solidFill>
                  <a:schemeClr val="lt1"/>
                </a:solidFill>
                <a:latin typeface="M PLUS 1p Light"/>
                <a:ea typeface="M PLUS 1p Light"/>
                <a:cs typeface="M PLUS 1p Light"/>
                <a:sym typeface="M PLUS 1p Light"/>
              </a:rPr>
              <a:t>掲示板およびブログ、</a:t>
            </a:r>
            <a:r>
              <a:rPr lang="en-US" altLang="ja-JP" sz="1286" dirty="0">
                <a:solidFill>
                  <a:schemeClr val="lt1"/>
                </a:solidFill>
                <a:latin typeface="M PLUS 1p Light"/>
                <a:ea typeface="M PLUS 1p Light"/>
                <a:cs typeface="M PLUS 1p Light"/>
                <a:sym typeface="M PLUS 1p Light"/>
              </a:rPr>
              <a:t>Twitter </a:t>
            </a:r>
            <a:r>
              <a:rPr lang="ja-JP" altLang="en-US" sz="1286" dirty="0">
                <a:solidFill>
                  <a:schemeClr val="lt1"/>
                </a:solidFill>
                <a:latin typeface="M PLUS 1p Light"/>
                <a:ea typeface="M PLUS 1p Light"/>
                <a:cs typeface="M PLUS 1p Light"/>
                <a:sym typeface="M PLUS 1p Light"/>
              </a:rPr>
              <a:t>等へ、</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当社および取引先の社名および個人名、利用者名等が特定できる形での書き込み　</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㉚職務に対する熱意または誠意がなく、怠慢で業務に支障をきたしたとき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㉛職務権限を超えて重要な契約を行ったとき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㉜信用限度を超えて取引を行ったとき</a:t>
            </a: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㉝偽装、架空、未記帳の取引を行ったとき</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㉞部下に対して、必要な指示、注意、指導を怠ったとき</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㉟部下の懲戒に該当する行為に対して、監督責任があるとき</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㊱その他この規定および諸規定に違反し、または前各号に準ずる程度の行為を行っ　</a:t>
            </a:r>
            <a:endParaRPr lang="en-US" altLang="ja-JP" sz="1286" dirty="0">
              <a:solidFill>
                <a:schemeClr val="lt1"/>
              </a:solidFill>
              <a:latin typeface="M PLUS 1p Light"/>
              <a:ea typeface="M PLUS 1p Light"/>
              <a:cs typeface="M PLUS 1p Light"/>
              <a:sym typeface="M PLUS 1p Light"/>
            </a:endParaRPr>
          </a:p>
          <a:p>
            <a:pPr marL="271921">
              <a:lnSpc>
                <a:spcPct val="150000"/>
              </a:lnSpc>
              <a:buClr>
                <a:schemeClr val="lt1"/>
              </a:buClr>
              <a:buSzPts val="1100"/>
            </a:pPr>
            <a:r>
              <a:rPr lang="ja-JP" altLang="en-US" sz="1286" dirty="0">
                <a:solidFill>
                  <a:schemeClr val="lt1"/>
                </a:solidFill>
                <a:latin typeface="M PLUS 1p Light"/>
                <a:ea typeface="M PLUS 1p Light"/>
                <a:cs typeface="M PLUS 1p Light"/>
                <a:sym typeface="M PLUS 1p Light"/>
              </a:rPr>
              <a:t>　たとき</a:t>
            </a:r>
          </a:p>
        </p:txBody>
      </p:sp>
    </p:spTree>
    <p:extLst>
      <p:ext uri="{BB962C8B-B14F-4D97-AF65-F5344CB8AC3E}">
        <p14:creationId xmlns:p14="http://schemas.microsoft.com/office/powerpoint/2010/main" val="21845201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Google Shape;27;p5"/>
          <p:cNvSpPr/>
          <p:nvPr/>
        </p:nvSpPr>
        <p:spPr>
          <a:xfrm>
            <a:off x="4102474" y="772765"/>
            <a:ext cx="6589075" cy="6014145"/>
          </a:xfrm>
          <a:prstGeom prst="rect">
            <a:avLst/>
          </a:prstGeom>
          <a:solidFill>
            <a:srgbClr val="073763"/>
          </a:solidFill>
          <a:ln>
            <a:noFill/>
          </a:ln>
        </p:spPr>
        <p:txBody>
          <a:bodyPr spcFirstLastPara="1" wrap="square" lIns="106901" tIns="106901" rIns="106901" bIns="106901" anchor="ctr" anchorCtr="0">
            <a:noAutofit/>
          </a:bodyPr>
          <a:lstStyle/>
          <a:p>
            <a:pPr marL="271921" defTabSz="1069208">
              <a:lnSpc>
                <a:spcPct val="150000"/>
              </a:lnSpc>
              <a:buClr>
                <a:srgbClr val="FFFFFF"/>
              </a:buClr>
              <a:buSzPts val="1100"/>
            </a:pPr>
            <a:r>
              <a:rPr kumimoji="0" lang="en-US" altLang="ja-JP" sz="1637" kern="0" dirty="0">
                <a:solidFill>
                  <a:srgbClr val="FFFFFF"/>
                </a:solidFill>
                <a:latin typeface="M PLUS 1p Light"/>
                <a:ea typeface="M PLUS 1p Light"/>
                <a:cs typeface="M PLUS 1p Light"/>
                <a:sym typeface="M PLUS 1p Light"/>
              </a:rPr>
              <a:t>(</a:t>
            </a:r>
            <a:r>
              <a:rPr kumimoji="0" lang="ja-JP" altLang="en-US" sz="1637" kern="0" dirty="0">
                <a:solidFill>
                  <a:srgbClr val="FFFFFF"/>
                </a:solidFill>
                <a:latin typeface="M PLUS 1p Light"/>
                <a:ea typeface="M PLUS 1p Light"/>
                <a:cs typeface="M PLUS 1p Light"/>
                <a:sym typeface="M PLUS 1p Light"/>
              </a:rPr>
              <a:t>解雇</a:t>
            </a:r>
            <a:r>
              <a:rPr kumimoji="0" lang="en-US" altLang="ja-JP" sz="1637" kern="0" dirty="0">
                <a:solidFill>
                  <a:srgbClr val="FFFFFF"/>
                </a:solidFill>
                <a:latin typeface="M PLUS 1p Light"/>
                <a:ea typeface="M PLUS 1p Light"/>
                <a:cs typeface="M PLUS 1p Light"/>
                <a:sym typeface="M PLUS 1p Light"/>
              </a:rPr>
              <a:t>)</a:t>
            </a:r>
            <a:endParaRPr kumimoji="0" lang="ja-JP" altLang="en-US"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第</a:t>
            </a:r>
            <a:r>
              <a:rPr kumimoji="0" lang="en-US" altLang="ja-JP" sz="1637" kern="0" dirty="0">
                <a:solidFill>
                  <a:srgbClr val="FFFFFF"/>
                </a:solidFill>
                <a:latin typeface="M PLUS 1p Light"/>
                <a:ea typeface="M PLUS 1p Light"/>
                <a:cs typeface="M PLUS 1p Light"/>
                <a:sym typeface="M PLUS 1p Light"/>
              </a:rPr>
              <a:t>51</a:t>
            </a:r>
            <a:r>
              <a:rPr kumimoji="0" lang="ja-JP" altLang="en-US" sz="1637" kern="0" dirty="0">
                <a:solidFill>
                  <a:srgbClr val="FFFFFF"/>
                </a:solidFill>
                <a:latin typeface="M PLUS 1p Light"/>
                <a:ea typeface="M PLUS 1p Light"/>
                <a:cs typeface="M PLUS 1p Light"/>
                <a:sym typeface="M PLUS 1p Light"/>
              </a:rPr>
              <a:t>条</a:t>
            </a:r>
          </a:p>
          <a:p>
            <a:pPr marL="271921" defTabSz="1069208">
              <a:lnSpc>
                <a:spcPct val="150000"/>
              </a:lnSpc>
              <a:buClr>
                <a:srgbClr val="FFFFFF"/>
              </a:buClr>
              <a:buSzPts val="1100"/>
            </a:pPr>
            <a:r>
              <a:rPr kumimoji="0" lang="en-US" altLang="ja-JP" sz="1637" kern="0" dirty="0">
                <a:solidFill>
                  <a:srgbClr val="FFFFFF"/>
                </a:solidFill>
                <a:latin typeface="M PLUS 1p Light"/>
                <a:ea typeface="M PLUS 1p Light"/>
                <a:cs typeface="M PLUS 1p Light"/>
                <a:sym typeface="M PLUS 1p Light"/>
              </a:rPr>
              <a:t>1. </a:t>
            </a:r>
            <a:r>
              <a:rPr kumimoji="0" lang="ja-JP" altLang="en-US" sz="1637" kern="0" dirty="0">
                <a:solidFill>
                  <a:srgbClr val="FFFFFF"/>
                </a:solidFill>
                <a:latin typeface="M PLUS 1p Light"/>
                <a:ea typeface="M PLUS 1p Light"/>
                <a:cs typeface="M PLUS 1p Light"/>
                <a:sym typeface="M PLUS 1p Light"/>
              </a:rPr>
              <a:t>社員は以下の事由により解雇されることがある。</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①身体、精神の障害により、業務に耐えられないとき</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②勤務成績が不良で、就業に適さないと認められたとき</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③協調性がなく、注意および指導しても改善の見込みがないと　　　　　</a:t>
            </a:r>
            <a:endParaRPr kumimoji="0" lang="en-US" altLang="ja-JP"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認められるとき</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④事業の縮小等やむを得ない業務の都合により必要のあるとき</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⑤事業の運営上やむを得ない事情、または天災事変その他こ　</a:t>
            </a:r>
            <a:endParaRPr kumimoji="0" lang="en-US" altLang="ja-JP"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れに準ずるやむを得ない事情により、事業の継続が困難になっ　</a:t>
            </a:r>
            <a:endParaRPr kumimoji="0" lang="en-US" altLang="ja-JP"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たとき</a:t>
            </a: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⑥その他、第</a:t>
            </a:r>
            <a:r>
              <a:rPr kumimoji="0" lang="en-US" altLang="ja-JP" sz="1637" kern="0" dirty="0">
                <a:solidFill>
                  <a:srgbClr val="FFFFFF"/>
                </a:solidFill>
                <a:latin typeface="M PLUS 1p Light"/>
                <a:ea typeface="M PLUS 1p Light"/>
                <a:cs typeface="M PLUS 1p Light"/>
                <a:sym typeface="M PLUS 1p Light"/>
              </a:rPr>
              <a:t>6</a:t>
            </a:r>
            <a:r>
              <a:rPr kumimoji="0" lang="ja-JP" altLang="en-US" sz="1637" kern="0" dirty="0">
                <a:solidFill>
                  <a:srgbClr val="FFFFFF"/>
                </a:solidFill>
                <a:latin typeface="M PLUS 1p Light"/>
                <a:ea typeface="M PLUS 1p Light"/>
                <a:cs typeface="M PLUS 1p Light"/>
                <a:sym typeface="M PLUS 1p Light"/>
              </a:rPr>
              <a:t>章服務規程にしばしば違反し、改悛の情がないとき</a:t>
            </a:r>
          </a:p>
          <a:p>
            <a:pPr marL="271921" defTabSz="1069208">
              <a:lnSpc>
                <a:spcPct val="150000"/>
              </a:lnSpc>
              <a:buClr>
                <a:srgbClr val="FFFFFF"/>
              </a:buClr>
              <a:buSzPts val="1100"/>
            </a:pPr>
            <a:r>
              <a:rPr kumimoji="0" lang="en-US" altLang="ja-JP" sz="1637" kern="0" dirty="0">
                <a:solidFill>
                  <a:srgbClr val="FFFFFF"/>
                </a:solidFill>
                <a:latin typeface="M PLUS 1p Light"/>
                <a:ea typeface="M PLUS 1p Light"/>
                <a:cs typeface="M PLUS 1p Light"/>
                <a:sym typeface="M PLUS 1p Light"/>
              </a:rPr>
              <a:t>2. </a:t>
            </a:r>
            <a:r>
              <a:rPr kumimoji="0" lang="ja-JP" altLang="en-US" sz="1637" kern="0" dirty="0">
                <a:solidFill>
                  <a:srgbClr val="FFFFFF"/>
                </a:solidFill>
                <a:latin typeface="M PLUS 1p Light"/>
                <a:ea typeface="M PLUS 1p Light"/>
                <a:cs typeface="M PLUS 1p Light"/>
                <a:sym typeface="M PLUS 1p Light"/>
              </a:rPr>
              <a:t>前項で定める事由により解雇される際に、当該社員より証明書　　</a:t>
            </a:r>
            <a:endParaRPr kumimoji="0" lang="en-US" altLang="ja-JP"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の請求があった場合は、解雇の理由に記載した解雇理由証明書　　</a:t>
            </a:r>
            <a:endParaRPr kumimoji="0" lang="en-US" altLang="ja-JP" sz="1637" kern="0" dirty="0">
              <a:solidFill>
                <a:srgbClr val="FFFFFF"/>
              </a:solidFill>
              <a:latin typeface="M PLUS 1p Light"/>
              <a:ea typeface="M PLUS 1p Light"/>
              <a:cs typeface="M PLUS 1p Light"/>
              <a:sym typeface="M PLUS 1p Light"/>
            </a:endParaRPr>
          </a:p>
          <a:p>
            <a:pPr marL="271921" defTabSz="1069208">
              <a:lnSpc>
                <a:spcPct val="150000"/>
              </a:lnSpc>
              <a:buClr>
                <a:srgbClr val="FFFFFF"/>
              </a:buClr>
              <a:buSzPts val="1100"/>
            </a:pPr>
            <a:r>
              <a:rPr kumimoji="0" lang="ja-JP" altLang="en-US" sz="1637" kern="0" dirty="0">
                <a:solidFill>
                  <a:srgbClr val="FFFFFF"/>
                </a:solidFill>
                <a:latin typeface="M PLUS 1p Light"/>
                <a:ea typeface="M PLUS 1p Light"/>
                <a:cs typeface="M PLUS 1p Light"/>
                <a:sym typeface="M PLUS 1p Light"/>
              </a:rPr>
              <a:t>　を交付する。</a:t>
            </a:r>
          </a:p>
        </p:txBody>
      </p:sp>
      <p:sp>
        <p:nvSpPr>
          <p:cNvPr id="31" name="Google Shape;31;p5"/>
          <p:cNvSpPr txBox="1"/>
          <p:nvPr/>
        </p:nvSpPr>
        <p:spPr>
          <a:xfrm>
            <a:off x="210468" y="772765"/>
            <a:ext cx="3741433" cy="6213037"/>
          </a:xfrm>
          <a:prstGeom prst="rect">
            <a:avLst/>
          </a:prstGeom>
          <a:noFill/>
          <a:ln>
            <a:noFill/>
          </a:ln>
        </p:spPr>
        <p:txBody>
          <a:bodyPr spcFirstLastPara="1" wrap="square" lIns="0" tIns="106901" rIns="106901" bIns="106901" anchor="t" anchorCtr="0">
            <a:noAutofit/>
          </a:bodyPr>
          <a:lstStyle/>
          <a:p>
            <a:pPr defTabSz="1069208">
              <a:lnSpc>
                <a:spcPct val="150000"/>
              </a:lnSpc>
              <a:buClr>
                <a:srgbClr val="000000"/>
              </a:buClr>
            </a:pPr>
            <a:r>
              <a:rPr kumimoji="0" lang="ja-JP" altLang="en-US" sz="1871" b="1" kern="0" dirty="0">
                <a:solidFill>
                  <a:srgbClr val="000000"/>
                </a:solidFill>
                <a:latin typeface="M PLUS 1p Light"/>
                <a:ea typeface="M PLUS 1p Light"/>
                <a:cs typeface="M PLUS 1p Light"/>
                <a:sym typeface="M PLUS 1p Light"/>
              </a:rPr>
              <a:t>▮第</a:t>
            </a:r>
            <a:r>
              <a:rPr kumimoji="0" lang="en-US" altLang="ja-JP" sz="1871" b="1" kern="0" dirty="0">
                <a:solidFill>
                  <a:srgbClr val="000000"/>
                </a:solidFill>
                <a:latin typeface="M PLUS 1p Light"/>
                <a:ea typeface="M PLUS 1p Light"/>
                <a:cs typeface="M PLUS 1p Light"/>
                <a:sym typeface="M PLUS 1p Light"/>
              </a:rPr>
              <a:t>51</a:t>
            </a:r>
            <a:r>
              <a:rPr kumimoji="0" lang="ja-JP" altLang="en-US" sz="1871" b="1" kern="0" dirty="0">
                <a:solidFill>
                  <a:srgbClr val="000000"/>
                </a:solidFill>
                <a:latin typeface="M PLUS 1p Light"/>
                <a:ea typeface="M PLUS 1p Light"/>
                <a:cs typeface="M PLUS 1p Light"/>
                <a:sym typeface="M PLUS 1p Light"/>
              </a:rPr>
              <a:t>条解雇</a:t>
            </a:r>
            <a:endParaRPr kumimoji="0" lang="en-US" altLang="ja-JP" sz="1871" b="1"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・普通解雇事由はシンプルでよい。</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a:t>
            </a:r>
            <a:r>
              <a:rPr kumimoji="0" lang="en-US" altLang="ja-JP" sz="1403" kern="0" dirty="0">
                <a:solidFill>
                  <a:srgbClr val="000000"/>
                </a:solidFill>
                <a:latin typeface="M PLUS 1p Light"/>
                <a:ea typeface="M PLUS 1p Light"/>
                <a:cs typeface="M PLUS 1p Light"/>
                <a:sym typeface="M PLUS 1p Light"/>
              </a:rPr>
              <a:t>『</a:t>
            </a:r>
            <a:r>
              <a:rPr kumimoji="0" lang="ja-JP" altLang="en-US" sz="1403" kern="0" dirty="0">
                <a:solidFill>
                  <a:srgbClr val="000000"/>
                </a:solidFill>
                <a:latin typeface="M PLUS 1p Light"/>
                <a:ea typeface="M PLUS 1p Light"/>
                <a:cs typeface="M PLUS 1p Light"/>
                <a:sym typeface="M PLUS 1p Light"/>
              </a:rPr>
              <a:t>懲戒解雇事由に該当するとき</a:t>
            </a:r>
            <a:r>
              <a:rPr kumimoji="0" lang="en-US" altLang="ja-JP" sz="1403" kern="0" dirty="0">
                <a:solidFill>
                  <a:srgbClr val="000000"/>
                </a:solidFill>
                <a:latin typeface="M PLUS 1p Light"/>
                <a:ea typeface="M PLUS 1p Light"/>
                <a:cs typeface="M PLUS 1p Light"/>
                <a:sym typeface="M PLUS 1p Light"/>
              </a:rPr>
              <a:t>』</a:t>
            </a:r>
            <a:r>
              <a:rPr kumimoji="0" lang="ja-JP" altLang="en-US" sz="1403" kern="0" dirty="0">
                <a:solidFill>
                  <a:srgbClr val="000000"/>
                </a:solidFill>
                <a:latin typeface="M PLUS 1p Light"/>
                <a:ea typeface="M PLUS 1p Light"/>
                <a:cs typeface="M PLUS 1p Light"/>
                <a:sym typeface="M PLUS 1p Light"/>
              </a:rPr>
              <a:t>を普通解　</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　雇事由にしている就業規則があるが、やめ　</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　たほうがよい。</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・懲戒解雇事由に該当するような事情がない　</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　と、普通解雇ができないのだと訴訟で反論　</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　されることも。</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r>
              <a:rPr kumimoji="0" lang="ja-JP" altLang="en-US" sz="1403" kern="0" dirty="0">
                <a:solidFill>
                  <a:srgbClr val="000000"/>
                </a:solidFill>
                <a:latin typeface="M PLUS 1p Light"/>
                <a:ea typeface="M PLUS 1p Light"/>
                <a:cs typeface="M PLUS 1p Light"/>
                <a:sym typeface="M PLUS 1p Light"/>
              </a:rPr>
              <a:t>・この規定がなくても普通解雇はできるので、</a:t>
            </a:r>
            <a:r>
              <a:rPr kumimoji="0" lang="en-US" altLang="ja-JP" sz="1403" kern="0" dirty="0">
                <a:solidFill>
                  <a:srgbClr val="000000"/>
                </a:solidFill>
                <a:latin typeface="M PLUS 1p Light"/>
                <a:ea typeface="M PLUS 1p Light"/>
                <a:cs typeface="M PLUS 1p Light"/>
                <a:sym typeface="M PLUS 1p Light"/>
              </a:rPr>
              <a:t>『</a:t>
            </a:r>
            <a:r>
              <a:rPr kumimoji="0" lang="ja-JP" altLang="en-US" sz="1403" kern="0" dirty="0">
                <a:solidFill>
                  <a:srgbClr val="000000"/>
                </a:solidFill>
                <a:latin typeface="M PLUS 1p Light"/>
                <a:ea typeface="M PLUS 1p Light"/>
                <a:cs typeface="M PLUS 1p Light"/>
                <a:sym typeface="M PLUS 1p Light"/>
              </a:rPr>
              <a:t>懲戒解雇事由に該当するとき</a:t>
            </a:r>
            <a:r>
              <a:rPr kumimoji="0" lang="en-US" altLang="ja-JP" sz="1403" kern="0" dirty="0">
                <a:solidFill>
                  <a:srgbClr val="000000"/>
                </a:solidFill>
                <a:latin typeface="M PLUS 1p Light"/>
                <a:ea typeface="M PLUS 1p Light"/>
                <a:cs typeface="M PLUS 1p Light"/>
                <a:sym typeface="M PLUS 1p Light"/>
              </a:rPr>
              <a:t>』</a:t>
            </a:r>
            <a:r>
              <a:rPr kumimoji="0" lang="ja-JP" altLang="en-US" sz="1403" kern="0" dirty="0">
                <a:solidFill>
                  <a:srgbClr val="000000"/>
                </a:solidFill>
                <a:latin typeface="M PLUS 1p Light"/>
                <a:ea typeface="M PLUS 1p Light"/>
                <a:cs typeface="M PLUS 1p Light"/>
                <a:sym typeface="M PLUS 1p Light"/>
              </a:rPr>
              <a:t>と記載するのは誤解を招くためやめたほうがよい。</a:t>
            </a:r>
            <a:endParaRPr kumimoji="0" lang="en-US" altLang="ja-JP" sz="1403"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endParaRPr kumimoji="0" sz="2105"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endParaRPr kumimoji="0" sz="1637" kern="0" dirty="0">
              <a:solidFill>
                <a:srgbClr val="000000"/>
              </a:solidFill>
              <a:latin typeface="M PLUS 1p Light"/>
              <a:ea typeface="M PLUS 1p Light"/>
              <a:cs typeface="M PLUS 1p Light"/>
              <a:sym typeface="M PLUS 1p Light"/>
            </a:endParaRPr>
          </a:p>
          <a:p>
            <a:pPr defTabSz="1069208">
              <a:lnSpc>
                <a:spcPct val="150000"/>
              </a:lnSpc>
              <a:buClr>
                <a:srgbClr val="000000"/>
              </a:buClr>
            </a:pPr>
            <a:endParaRPr kumimoji="0" sz="1637" kern="0" dirty="0">
              <a:solidFill>
                <a:srgbClr val="000000"/>
              </a:solidFill>
              <a:latin typeface="M PLUS 1p Light"/>
              <a:ea typeface="M PLUS 1p Light"/>
              <a:cs typeface="M PLUS 1p Light"/>
              <a:sym typeface="M PLUS 1p Light"/>
            </a:endParaRPr>
          </a:p>
        </p:txBody>
      </p:sp>
      <p:sp>
        <p:nvSpPr>
          <p:cNvPr id="32" name="Google Shape;32;p5"/>
          <p:cNvSpPr txBox="1">
            <a:spLocks noGrp="1"/>
          </p:cNvSpPr>
          <p:nvPr>
            <p:ph type="sldNum" idx="12"/>
          </p:nvPr>
        </p:nvSpPr>
        <p:spPr>
          <a:xfrm>
            <a:off x="10005198" y="6326627"/>
            <a:ext cx="641579" cy="460225"/>
          </a:xfrm>
          <a:prstGeom prst="rect">
            <a:avLst/>
          </a:prstGeom>
        </p:spPr>
        <p:txBody>
          <a:bodyPr spcFirstLastPara="1" wrap="square" lIns="106901" tIns="106901" rIns="106901" bIns="106901" anchor="t" anchorCtr="0">
            <a:noAutofit/>
          </a:bodyPr>
          <a:lstStyle/>
          <a:p>
            <a:pPr defTabSz="1069208">
              <a:buClr>
                <a:srgbClr val="000000"/>
              </a:buClr>
            </a:pPr>
            <a:fld id="{00000000-1234-1234-1234-123412341234}" type="slidenum">
              <a:rPr kumimoji="0" lang="en-US" altLang="ja" kern="0">
                <a:solidFill>
                  <a:srgbClr val="595959"/>
                </a:solidFill>
              </a:rPr>
              <a:pPr defTabSz="1069208">
                <a:buClr>
                  <a:srgbClr val="000000"/>
                </a:buClr>
              </a:pPr>
              <a:t>51</a:t>
            </a:fld>
            <a:endParaRPr kumimoji="0" kern="0">
              <a:solidFill>
                <a:srgbClr val="595959"/>
              </a:solidFill>
            </a:endParaRPr>
          </a:p>
        </p:txBody>
      </p:sp>
    </p:spTree>
    <p:extLst>
      <p:ext uri="{BB962C8B-B14F-4D97-AF65-F5344CB8AC3E}">
        <p14:creationId xmlns:p14="http://schemas.microsoft.com/office/powerpoint/2010/main" val="22550960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52</a:t>
            </a:fld>
            <a:endParaRPr kumimoji="1" lang="ja-JP" altLang="en-US"/>
          </a:p>
        </p:txBody>
      </p:sp>
      <p:sp>
        <p:nvSpPr>
          <p:cNvPr id="25" name="テキスト ボックス 24"/>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最後に</a:t>
            </a:r>
          </a:p>
        </p:txBody>
      </p:sp>
      <p:sp>
        <p:nvSpPr>
          <p:cNvPr id="5" name="テキスト ボックス 4"/>
          <p:cNvSpPr txBox="1"/>
          <p:nvPr/>
        </p:nvSpPr>
        <p:spPr>
          <a:xfrm>
            <a:off x="-245403" y="1214315"/>
            <a:ext cx="11016629" cy="2246769"/>
          </a:xfrm>
          <a:prstGeom prst="rect">
            <a:avLst/>
          </a:prstGeom>
          <a:noFill/>
        </p:spPr>
        <p:txBody>
          <a:bodyPr wrap="square" rtlCol="0">
            <a:spAutoFit/>
          </a:bodyPr>
          <a:lstStyle/>
          <a:p>
            <a:pPr algn="ctr"/>
            <a:r>
              <a:rPr lang="ja-JP" altLang="en-US" sz="2800" b="1" dirty="0">
                <a:latin typeface="游ゴシック" panose="020B0400000000000000" pitchFamily="50" charset="-128"/>
                <a:ea typeface="游ゴシック" panose="020B0400000000000000" pitchFamily="50" charset="-128"/>
              </a:rPr>
              <a:t>ご清聴ありがとうございました。</a:t>
            </a:r>
            <a:endParaRPr lang="en-US" altLang="ja-JP" sz="2800" b="1" dirty="0">
              <a:latin typeface="游ゴシック" panose="020B0400000000000000" pitchFamily="50" charset="-128"/>
              <a:ea typeface="游ゴシック" panose="020B0400000000000000" pitchFamily="50" charset="-128"/>
            </a:endParaRPr>
          </a:p>
          <a:p>
            <a:pPr algn="ctr"/>
            <a:r>
              <a:rPr lang="ja-JP" altLang="en-US" sz="2800" b="1" dirty="0">
                <a:latin typeface="游ゴシック" panose="020B0400000000000000" pitchFamily="50" charset="-128"/>
                <a:ea typeface="游ゴシック" panose="020B0400000000000000" pitchFamily="50" charset="-128"/>
              </a:rPr>
              <a:t>　　研修に関するご質問は、弁護士法人半田みなと法律事務所へ</a:t>
            </a:r>
            <a:endParaRPr lang="en-US" altLang="ja-JP" sz="2800" b="1" dirty="0">
              <a:latin typeface="游ゴシック" panose="020B0400000000000000" pitchFamily="50" charset="-128"/>
              <a:ea typeface="游ゴシック" panose="020B0400000000000000" pitchFamily="50" charset="-128"/>
            </a:endParaRPr>
          </a:p>
          <a:p>
            <a:pPr algn="ctr"/>
            <a:r>
              <a:rPr lang="ja-JP" altLang="en-US" sz="2800" b="1" dirty="0">
                <a:latin typeface="游ゴシック" panose="020B0400000000000000" pitchFamily="50" charset="-128"/>
                <a:ea typeface="游ゴシック" panose="020B0400000000000000" pitchFamily="50" charset="-128"/>
              </a:rPr>
              <a:t>お気軽にご連絡ください。</a:t>
            </a:r>
            <a:endParaRPr lang="en-US" altLang="ja-JP" sz="2800" b="1" dirty="0">
              <a:latin typeface="游ゴシック" panose="020B0400000000000000" pitchFamily="50" charset="-128"/>
              <a:ea typeface="游ゴシック" panose="020B0400000000000000" pitchFamily="50" charset="-128"/>
            </a:endParaRPr>
          </a:p>
          <a:p>
            <a:pPr algn="ctr"/>
            <a:endParaRPr lang="en-US" altLang="ja-JP" sz="2800" b="1" dirty="0">
              <a:latin typeface="游ゴシック" panose="020B0400000000000000" pitchFamily="50" charset="-128"/>
              <a:ea typeface="游ゴシック" panose="020B0400000000000000" pitchFamily="50" charset="-128"/>
            </a:endParaRPr>
          </a:p>
          <a:p>
            <a:pPr algn="ctr"/>
            <a:r>
              <a:rPr lang="ja-JP" altLang="en-US" sz="2800" b="1" dirty="0">
                <a:latin typeface="游ゴシック" panose="020B0400000000000000" pitchFamily="50" charset="-128"/>
                <a:ea typeface="游ゴシック" panose="020B0400000000000000" pitchFamily="50" charset="-128"/>
              </a:rPr>
              <a:t>他の事案についても、お気軽にご連絡ください。</a:t>
            </a:r>
            <a:endParaRPr lang="en-US" altLang="ja-JP" sz="2800" b="1" dirty="0">
              <a:latin typeface="游ゴシック" panose="020B0400000000000000" pitchFamily="50" charset="-128"/>
              <a:ea typeface="游ゴシック" panose="020B0400000000000000" pitchFamily="50" charset="-128"/>
            </a:endParaRPr>
          </a:p>
        </p:txBody>
      </p:sp>
      <p:sp>
        <p:nvSpPr>
          <p:cNvPr id="6" name="正方形/長方形 5">
            <a:extLst>
              <a:ext uri="{FF2B5EF4-FFF2-40B4-BE49-F238E27FC236}">
                <a16:creationId xmlns:a16="http://schemas.microsoft.com/office/drawing/2014/main" id="{298C5B6A-D7A0-49BB-8069-285718AAC236}"/>
              </a:ext>
            </a:extLst>
          </p:cNvPr>
          <p:cNvSpPr/>
          <p:nvPr/>
        </p:nvSpPr>
        <p:spPr>
          <a:xfrm>
            <a:off x="233338" y="5580037"/>
            <a:ext cx="10360817" cy="71287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sz="1600" b="1" dirty="0">
              <a:solidFill>
                <a:srgbClr val="FF0000"/>
              </a:solidFill>
              <a:latin typeface="+mn-ea"/>
            </a:endParaRPr>
          </a:p>
        </p:txBody>
      </p:sp>
    </p:spTree>
    <p:extLst>
      <p:ext uri="{BB962C8B-B14F-4D97-AF65-F5344CB8AC3E}">
        <p14:creationId xmlns:p14="http://schemas.microsoft.com/office/powerpoint/2010/main" val="245800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解雇が無効となった場合</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6</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１</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835621"/>
            <a:ext cx="9415502" cy="4640679"/>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解雇が無効とされた場合、労働者は、解雇通知を受けた日以降も勤務していたことになる。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解雇日以降の賃金債権</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バックペイ</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については、原則として使用者の「責めに帰すべき事由」</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民法</a:t>
            </a:r>
            <a:r>
              <a:rPr lang="en-US" altLang="ja-JP" sz="2400" b="1" kern="100" dirty="0">
                <a:latin typeface="ＭＳ ゴシック" panose="020B0609070205080204" pitchFamily="49" charset="-128"/>
                <a:ea typeface="ＭＳ ゴシック" panose="020B0609070205080204" pitchFamily="49" charset="-128"/>
              </a:rPr>
              <a:t>536</a:t>
            </a:r>
            <a:r>
              <a:rPr lang="ja-JP" altLang="en-US" sz="2400" b="1" kern="100" dirty="0">
                <a:latin typeface="ＭＳ ゴシック" panose="020B0609070205080204" pitchFamily="49" charset="-128"/>
                <a:ea typeface="ＭＳ ゴシック" panose="020B0609070205080204" pitchFamily="49" charset="-128"/>
              </a:rPr>
              <a:t>条</a:t>
            </a:r>
            <a:r>
              <a:rPr lang="en-US" altLang="ja-JP" sz="2400" b="1" kern="100" dirty="0">
                <a:latin typeface="ＭＳ ゴシック" panose="020B0609070205080204" pitchFamily="49" charset="-128"/>
                <a:ea typeface="ＭＳ ゴシック" panose="020B0609070205080204" pitchFamily="49" charset="-128"/>
              </a:rPr>
              <a:t>2</a:t>
            </a:r>
            <a:r>
              <a:rPr lang="ja-JP" altLang="en-US" sz="2400" b="1" kern="100" dirty="0">
                <a:latin typeface="ＭＳ ゴシック" panose="020B0609070205080204" pitchFamily="49" charset="-128"/>
                <a:ea typeface="ＭＳ ゴシック" panose="020B0609070205080204" pitchFamily="49" charset="-128"/>
              </a:rPr>
              <a:t>項</a:t>
            </a:r>
            <a:r>
              <a:rPr lang="en-US" altLang="ja-JP" sz="2400" b="1" kern="100" dirty="0">
                <a:latin typeface="ＭＳ ゴシック" panose="020B0609070205080204" pitchFamily="49" charset="-128"/>
                <a:ea typeface="ＭＳ ゴシック" panose="020B0609070205080204" pitchFamily="49" charset="-128"/>
              </a:rPr>
              <a:t>)</a:t>
            </a:r>
            <a:r>
              <a:rPr lang="ja-JP" altLang="en-US" sz="2400" b="1" kern="100" dirty="0">
                <a:latin typeface="ＭＳ ゴシック" panose="020B0609070205080204" pitchFamily="49" charset="-128"/>
                <a:ea typeface="ＭＳ ゴシック" panose="020B0609070205080204" pitchFamily="49" charset="-128"/>
              </a:rPr>
              <a:t>により支払われなかったことになるので、労働者が実際に労務提供をしていないにもかかわらず、原則として使用者に支払義務が生じる。</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解雇訴訟は、判決までに</a:t>
            </a:r>
            <a:r>
              <a:rPr lang="en-US" altLang="ja-JP" sz="2400" b="1" kern="100" dirty="0">
                <a:latin typeface="ＭＳ ゴシック" panose="020B0609070205080204" pitchFamily="49" charset="-128"/>
                <a:ea typeface="ＭＳ ゴシック" panose="020B0609070205080204" pitchFamily="49" charset="-128"/>
              </a:rPr>
              <a:t>1</a:t>
            </a:r>
            <a:r>
              <a:rPr lang="ja-JP" altLang="en-US" sz="2400" b="1" kern="100" dirty="0">
                <a:latin typeface="ＭＳ ゴシック" panose="020B0609070205080204" pitchFamily="49" charset="-128"/>
                <a:ea typeface="ＭＳ ゴシック" panose="020B0609070205080204" pitchFamily="49" charset="-128"/>
              </a:rPr>
              <a:t>年以上を要し、</a:t>
            </a:r>
            <a:r>
              <a:rPr lang="en-US" altLang="ja-JP" sz="2400" b="1" kern="100" dirty="0">
                <a:latin typeface="ＭＳ ゴシック" panose="020B0609070205080204" pitchFamily="49" charset="-128"/>
                <a:ea typeface="ＭＳ ゴシック" panose="020B0609070205080204" pitchFamily="49" charset="-128"/>
              </a:rPr>
              <a:t>2</a:t>
            </a:r>
            <a:r>
              <a:rPr lang="ja-JP" altLang="en-US" sz="2400" b="1" kern="100" dirty="0">
                <a:latin typeface="ＭＳ ゴシック" panose="020B0609070205080204" pitchFamily="49" charset="-128"/>
                <a:ea typeface="ＭＳ ゴシック" panose="020B0609070205080204" pitchFamily="49" charset="-128"/>
              </a:rPr>
              <a:t>年以上を要することも少なくない。</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そのため、解雇を検討する場合は、敗訴した場合に上記のバック</a:t>
            </a: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ペイが多額になるリスクを踏まえて行う必要がある。</a:t>
            </a:r>
            <a:endParaRPr lang="ja-JP" altLang="en-US" sz="2646" b="1" kern="100" dirty="0">
              <a:latin typeface="+mn-ea"/>
            </a:endParaRPr>
          </a:p>
        </p:txBody>
      </p:sp>
    </p:spTree>
    <p:extLst>
      <p:ext uri="{BB962C8B-B14F-4D97-AF65-F5344CB8AC3E}">
        <p14:creationId xmlns:p14="http://schemas.microsoft.com/office/powerpoint/2010/main" val="40752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AB8530-28AC-44E6-931F-91E98BC5E472}"/>
              </a:ext>
            </a:extLst>
          </p:cNvPr>
          <p:cNvSpPr txBox="1"/>
          <p:nvPr/>
        </p:nvSpPr>
        <p:spPr>
          <a:xfrm>
            <a:off x="1673498" y="75766"/>
            <a:ext cx="8610154" cy="461665"/>
          </a:xfrm>
          <a:prstGeom prst="rect">
            <a:avLst/>
          </a:prstGeom>
          <a:noFill/>
        </p:spPr>
        <p:txBody>
          <a:bodyPr wrap="square" lIns="91440" tIns="45720" rIns="91440" bIns="45720" rtlCol="0" anchor="ctr">
            <a:spAutoFit/>
          </a:bodyPr>
          <a:lstStyle/>
          <a:p>
            <a:r>
              <a:rPr lang="ja-JP" altLang="en-US" sz="2400" b="1" dirty="0">
                <a:solidFill>
                  <a:schemeClr val="bg1"/>
                </a:solidFill>
                <a:latin typeface="+mn-ea"/>
                <a:cs typeface="メイリオ" panose="020B0604030504040204" pitchFamily="50" charset="-128"/>
              </a:rPr>
              <a:t>多額の解決金の事例</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7</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１</a:t>
            </a:r>
          </a:p>
        </p:txBody>
      </p:sp>
      <p:sp>
        <p:nvSpPr>
          <p:cNvPr id="15" name="Rectangle 9">
            <a:extLst>
              <a:ext uri="{FF2B5EF4-FFF2-40B4-BE49-F238E27FC236}">
                <a16:creationId xmlns:a16="http://schemas.microsoft.com/office/drawing/2014/main" id="{7D3EE92A-5715-4E5D-9FF0-14E4D1869C7E}"/>
              </a:ext>
            </a:extLst>
          </p:cNvPr>
          <p:cNvSpPr/>
          <p:nvPr/>
        </p:nvSpPr>
        <p:spPr>
          <a:xfrm>
            <a:off x="710047" y="1617970"/>
            <a:ext cx="9415501" cy="4858330"/>
          </a:xfrm>
          <a:prstGeom prst="rect">
            <a:avLst/>
          </a:prstGeom>
          <a:solidFill>
            <a:schemeClr val="bg1"/>
          </a:solidFill>
          <a:ln w="28575" cap="flat" cmpd="sng" algn="ctr">
            <a:solidFill>
              <a:schemeClr val="accent1"/>
            </a:solidFill>
            <a:prstDash val="solid"/>
          </a:ln>
          <a:effectLst>
            <a:outerShdw blurRad="50800" algn="ctr" rotWithShape="0">
              <a:schemeClr val="accent3">
                <a:lumMod val="50000"/>
                <a:alpha val="66000"/>
              </a:schemeClr>
            </a:outerShdw>
            <a:softEdge rad="0"/>
          </a:effectLst>
        </p:spPr>
        <p:txBody>
          <a:bodyPr/>
          <a:lstStyle/>
          <a:p>
            <a:endParaRPr lang="ja-JP" altLang="en-US"/>
          </a:p>
        </p:txBody>
      </p:sp>
      <p:sp>
        <p:nvSpPr>
          <p:cNvPr id="16" name="テキスト プレースホルダー 3">
            <a:extLst>
              <a:ext uri="{FF2B5EF4-FFF2-40B4-BE49-F238E27FC236}">
                <a16:creationId xmlns:a16="http://schemas.microsoft.com/office/drawing/2014/main" id="{9A67955E-6458-4FF2-A017-57F6649AEF1C}"/>
              </a:ext>
            </a:extLst>
          </p:cNvPr>
          <p:cNvSpPr txBox="1">
            <a:spLocks/>
          </p:cNvSpPr>
          <p:nvPr/>
        </p:nvSpPr>
        <p:spPr>
          <a:xfrm>
            <a:off x="665386" y="1835621"/>
            <a:ext cx="9415502" cy="4640679"/>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kumimoji="1"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kumimoji="1"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kumimoji="1"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kumimoji="1" sz="1579" kern="1200">
                <a:solidFill>
                  <a:schemeClr val="tx1"/>
                </a:solidFill>
                <a:latin typeface="+mn-lt"/>
                <a:ea typeface="+mn-ea"/>
                <a:cs typeface="+mn-cs"/>
              </a:defRPr>
            </a:lvl9pPr>
          </a:lstStyle>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製薬会社「龍角散」元法務担当部長の５０代女性が、忘年会での社長のセクハラ行為を調査したところ解雇されたとして、解雇無効の確認と賃金の支払いなどを求めた訴訟</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東京地裁で和解が成立</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400" b="1" kern="100" dirty="0">
                <a:latin typeface="ＭＳ ゴシック" panose="020B0609070205080204" pitchFamily="49" charset="-128"/>
                <a:ea typeface="ＭＳ ゴシック" panose="020B0609070205080204" pitchFamily="49" charset="-128"/>
              </a:rPr>
              <a:t>会社側が解決金として６千万円を支払う</a:t>
            </a: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endParaRPr lang="en-US" altLang="ja-JP" sz="2400" b="1" kern="100" dirty="0">
              <a:latin typeface="ＭＳ ゴシック" panose="020B0609070205080204" pitchFamily="49" charset="-128"/>
              <a:ea typeface="ＭＳ ゴシック" panose="020B0609070205080204" pitchFamily="49" charset="-128"/>
            </a:endParaRPr>
          </a:p>
          <a:p>
            <a:pPr marL="0" indent="0" algn="just">
              <a:lnSpc>
                <a:spcPts val="2646"/>
              </a:lnSpc>
              <a:buFont typeface="Arial" panose="020B0604020202020204" pitchFamily="34" charset="0"/>
              <a:buNone/>
              <a:defRPr/>
            </a:pPr>
            <a:r>
              <a:rPr lang="ja-JP" altLang="en-US" sz="2646" b="1" kern="100" dirty="0">
                <a:latin typeface="+mn-ea"/>
              </a:rPr>
              <a:t>和解の場合、支払額は月給の</a:t>
            </a:r>
            <a:r>
              <a:rPr lang="en-US" altLang="ja-JP" sz="2646" b="1" kern="100" dirty="0">
                <a:latin typeface="+mn-ea"/>
              </a:rPr>
              <a:t>6</a:t>
            </a:r>
            <a:r>
              <a:rPr lang="ja-JP" altLang="en-US" sz="2646" b="1" kern="100" dirty="0">
                <a:latin typeface="+mn-ea"/>
              </a:rPr>
              <a:t>か月から</a:t>
            </a:r>
            <a:r>
              <a:rPr lang="en-US" altLang="ja-JP" sz="2646" b="1" kern="100" dirty="0">
                <a:latin typeface="+mn-ea"/>
              </a:rPr>
              <a:t>1</a:t>
            </a:r>
            <a:r>
              <a:rPr lang="ja-JP" altLang="en-US" sz="2646" b="1" kern="100" dirty="0">
                <a:latin typeface="+mn-ea"/>
              </a:rPr>
              <a:t>年分が多いが、</a:t>
            </a:r>
            <a:endParaRPr lang="en-US" altLang="ja-JP" sz="2646" b="1" kern="100" dirty="0">
              <a:latin typeface="+mn-ea"/>
            </a:endParaRPr>
          </a:p>
          <a:p>
            <a:pPr marL="0" indent="0" algn="just">
              <a:lnSpc>
                <a:spcPts val="2646"/>
              </a:lnSpc>
              <a:buFont typeface="Arial" panose="020B0604020202020204" pitchFamily="34" charset="0"/>
              <a:buNone/>
              <a:defRPr/>
            </a:pPr>
            <a:r>
              <a:rPr lang="ja-JP" altLang="en-US" sz="2646" b="1" kern="100" dirty="0">
                <a:latin typeface="+mn-ea"/>
              </a:rPr>
              <a:t>裁判官は会社側の非を認め解雇無効を前提に、定年までの約</a:t>
            </a:r>
            <a:endParaRPr lang="en-US" altLang="ja-JP" sz="2646" b="1" kern="100" dirty="0">
              <a:latin typeface="+mn-ea"/>
            </a:endParaRPr>
          </a:p>
          <a:p>
            <a:pPr marL="0" indent="0" algn="just">
              <a:lnSpc>
                <a:spcPts val="2646"/>
              </a:lnSpc>
              <a:buFont typeface="Arial" panose="020B0604020202020204" pitchFamily="34" charset="0"/>
              <a:buNone/>
              <a:defRPr/>
            </a:pPr>
            <a:r>
              <a:rPr lang="en-US" altLang="ja-JP" sz="2646" b="1" kern="100" dirty="0">
                <a:latin typeface="+mn-ea"/>
              </a:rPr>
              <a:t>8</a:t>
            </a:r>
            <a:r>
              <a:rPr lang="ja-JP" altLang="en-US" sz="2646" b="1" kern="100" dirty="0">
                <a:latin typeface="+mn-ea"/>
              </a:rPr>
              <a:t>年間の給与を補償させた。</a:t>
            </a:r>
          </a:p>
        </p:txBody>
      </p:sp>
    </p:spTree>
    <p:extLst>
      <p:ext uri="{BB962C8B-B14F-4D97-AF65-F5344CB8AC3E}">
        <p14:creationId xmlns:p14="http://schemas.microsoft.com/office/powerpoint/2010/main" val="2255089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37790" y="2017826"/>
            <a:ext cx="9587637" cy="660548"/>
          </a:xfrm>
          <a:prstGeom prst="rect">
            <a:avLst/>
          </a:prstGeom>
          <a:solidFill>
            <a:srgbClr val="0147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6"/>
          <p:cNvGrpSpPr/>
          <p:nvPr/>
        </p:nvGrpSpPr>
        <p:grpSpPr>
          <a:xfrm>
            <a:off x="281704" y="1107086"/>
            <a:ext cx="8546172" cy="660548"/>
            <a:chOff x="313549" y="1187549"/>
            <a:chExt cx="8546172" cy="660548"/>
          </a:xfrm>
        </p:grpSpPr>
        <p:sp>
          <p:nvSpPr>
            <p:cNvPr id="11" name="正方形/長方形 10"/>
            <p:cNvSpPr/>
            <p:nvPr/>
          </p:nvSpPr>
          <p:spPr>
            <a:xfrm>
              <a:off x="313549" y="1187549"/>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1</a:t>
              </a:r>
              <a:endParaRPr lang="ja-JP" altLang="en-US" sz="3022" b="1" dirty="0">
                <a:latin typeface="+mn-ea"/>
              </a:endParaRPr>
            </a:p>
          </p:txBody>
        </p:sp>
        <p:sp>
          <p:nvSpPr>
            <p:cNvPr id="12" name="正方形/長方形 11"/>
            <p:cNvSpPr/>
            <p:nvPr/>
          </p:nvSpPr>
          <p:spPr>
            <a:xfrm>
              <a:off x="974659" y="1187549"/>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解雇総論</a:t>
              </a:r>
              <a:endParaRPr lang="ja-JP" altLang="en-US" sz="1600" b="1" dirty="0">
                <a:solidFill>
                  <a:schemeClr val="tx1"/>
                </a:solidFill>
                <a:latin typeface="+mn-ea"/>
                <a:cs typeface="メイリオ" panose="020B0604030504040204" pitchFamily="50" charset="-128"/>
              </a:endParaRPr>
            </a:p>
          </p:txBody>
        </p:sp>
      </p:grpSp>
      <p:grpSp>
        <p:nvGrpSpPr>
          <p:cNvPr id="6" name="グループ化 5"/>
          <p:cNvGrpSpPr/>
          <p:nvPr/>
        </p:nvGrpSpPr>
        <p:grpSpPr>
          <a:xfrm>
            <a:off x="281703" y="2017826"/>
            <a:ext cx="10384916" cy="660548"/>
            <a:chOff x="313549" y="2741952"/>
            <a:chExt cx="10384916" cy="660548"/>
          </a:xfrm>
        </p:grpSpPr>
        <p:sp>
          <p:nvSpPr>
            <p:cNvPr id="19" name="正方形/長方形 18"/>
            <p:cNvSpPr/>
            <p:nvPr/>
          </p:nvSpPr>
          <p:spPr>
            <a:xfrm>
              <a:off x="313549" y="2741952"/>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2</a:t>
              </a:r>
              <a:endParaRPr lang="ja-JP" altLang="en-US" sz="3022" b="1" dirty="0">
                <a:latin typeface="+mn-ea"/>
              </a:endParaRPr>
            </a:p>
          </p:txBody>
        </p:sp>
        <p:sp>
          <p:nvSpPr>
            <p:cNvPr id="20" name="正方形/長方形 19"/>
            <p:cNvSpPr/>
            <p:nvPr/>
          </p:nvSpPr>
          <p:spPr>
            <a:xfrm>
              <a:off x="974096" y="2741952"/>
              <a:ext cx="9724369"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解雇の分類</a:t>
              </a:r>
            </a:p>
          </p:txBody>
        </p:sp>
      </p:grpSp>
      <p:grpSp>
        <p:nvGrpSpPr>
          <p:cNvPr id="5" name="グループ化 4"/>
          <p:cNvGrpSpPr/>
          <p:nvPr/>
        </p:nvGrpSpPr>
        <p:grpSpPr>
          <a:xfrm>
            <a:off x="277242" y="2937763"/>
            <a:ext cx="10265990" cy="660548"/>
            <a:chOff x="313549" y="4296618"/>
            <a:chExt cx="8427303" cy="660548"/>
          </a:xfrm>
        </p:grpSpPr>
        <p:sp>
          <p:nvSpPr>
            <p:cNvPr id="21" name="正方形/長方形 20"/>
            <p:cNvSpPr/>
            <p:nvPr/>
          </p:nvSpPr>
          <p:spPr>
            <a:xfrm>
              <a:off x="313549" y="4296618"/>
              <a:ext cx="542241"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022" b="1" dirty="0">
                  <a:latin typeface="+mn-ea"/>
                </a:rPr>
                <a:t>3</a:t>
              </a:r>
              <a:endParaRPr lang="ja-JP" altLang="en-US" sz="3022" b="1" dirty="0">
                <a:latin typeface="+mn-ea"/>
              </a:endParaRPr>
            </a:p>
          </p:txBody>
        </p:sp>
        <p:sp>
          <p:nvSpPr>
            <p:cNvPr id="22" name="正方形/長方形 21"/>
            <p:cNvSpPr/>
            <p:nvPr/>
          </p:nvSpPr>
          <p:spPr>
            <a:xfrm>
              <a:off x="855790" y="4296618"/>
              <a:ext cx="7885062"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300" b="1" dirty="0">
                  <a:solidFill>
                    <a:schemeClr val="tx1"/>
                  </a:solidFill>
                  <a:latin typeface="+mn-ea"/>
                  <a:cs typeface="メイリオ" panose="020B0604030504040204" pitchFamily="50" charset="-128"/>
                </a:rPr>
                <a:t>解雇へ向けた適切な対応方法</a:t>
              </a:r>
            </a:p>
          </p:txBody>
        </p:sp>
      </p:grpSp>
      <p:sp>
        <p:nvSpPr>
          <p:cNvPr id="14" name="テキスト ボックス 13"/>
          <p:cNvSpPr txBox="1"/>
          <p:nvPr/>
        </p:nvSpPr>
        <p:spPr>
          <a:xfrm>
            <a:off x="0" y="75766"/>
            <a:ext cx="1385466" cy="461665"/>
          </a:xfrm>
          <a:prstGeom prst="rect">
            <a:avLst/>
          </a:prstGeom>
          <a:noFill/>
        </p:spPr>
        <p:txBody>
          <a:bodyPr wrap="square" rtlCol="0" anchor="ctr">
            <a:spAutoFit/>
          </a:bodyPr>
          <a:lstStyle/>
          <a:p>
            <a:pPr algn="ctr"/>
            <a:r>
              <a:rPr lang="ja-JP" altLang="en-US" sz="2400" b="1" dirty="0">
                <a:solidFill>
                  <a:schemeClr val="bg1"/>
                </a:solidFill>
                <a:latin typeface="+mn-ea"/>
              </a:rPr>
              <a:t>目次</a:t>
            </a:r>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8</a:t>
            </a:fld>
            <a:endParaRPr kumimoji="1" lang="ja-JP" altLang="en-US"/>
          </a:p>
        </p:txBody>
      </p:sp>
      <p:grpSp>
        <p:nvGrpSpPr>
          <p:cNvPr id="4" name="グループ化 3"/>
          <p:cNvGrpSpPr/>
          <p:nvPr/>
        </p:nvGrpSpPr>
        <p:grpSpPr>
          <a:xfrm>
            <a:off x="281364" y="3857700"/>
            <a:ext cx="10384916" cy="660548"/>
            <a:chOff x="313549" y="5351281"/>
            <a:chExt cx="10384916" cy="660548"/>
          </a:xfrm>
        </p:grpSpPr>
        <p:sp>
          <p:nvSpPr>
            <p:cNvPr id="15" name="正方形/長方形 14"/>
            <p:cNvSpPr/>
            <p:nvPr/>
          </p:nvSpPr>
          <p:spPr>
            <a:xfrm>
              <a:off x="313549" y="5351281"/>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４</a:t>
              </a:r>
            </a:p>
          </p:txBody>
        </p:sp>
        <p:sp>
          <p:nvSpPr>
            <p:cNvPr id="16" name="正方形/長方形 15"/>
            <p:cNvSpPr/>
            <p:nvPr/>
          </p:nvSpPr>
          <p:spPr>
            <a:xfrm>
              <a:off x="974097" y="5351281"/>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事例解説</a:t>
              </a:r>
            </a:p>
          </p:txBody>
        </p:sp>
      </p:grpSp>
      <p:grpSp>
        <p:nvGrpSpPr>
          <p:cNvPr id="3" name="グループ化 2"/>
          <p:cNvGrpSpPr/>
          <p:nvPr/>
        </p:nvGrpSpPr>
        <p:grpSpPr>
          <a:xfrm>
            <a:off x="277242" y="4777637"/>
            <a:ext cx="10384916" cy="660548"/>
            <a:chOff x="313549" y="6405944"/>
            <a:chExt cx="10384916" cy="660548"/>
          </a:xfrm>
        </p:grpSpPr>
        <p:sp>
          <p:nvSpPr>
            <p:cNvPr id="17" name="正方形/長方形 16"/>
            <p:cNvSpPr/>
            <p:nvPr/>
          </p:nvSpPr>
          <p:spPr>
            <a:xfrm>
              <a:off x="313549" y="6405944"/>
              <a:ext cx="660548" cy="660548"/>
            </a:xfrm>
            <a:prstGeom prst="rect">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22" b="1" dirty="0">
                  <a:latin typeface="+mn-ea"/>
                </a:rPr>
                <a:t>５</a:t>
              </a:r>
            </a:p>
          </p:txBody>
        </p:sp>
        <p:sp>
          <p:nvSpPr>
            <p:cNvPr id="18" name="正方形/長方形 17"/>
            <p:cNvSpPr/>
            <p:nvPr/>
          </p:nvSpPr>
          <p:spPr>
            <a:xfrm>
              <a:off x="974097" y="6405944"/>
              <a:ext cx="9724368"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dirty="0">
                  <a:solidFill>
                    <a:schemeClr val="tx1"/>
                  </a:solidFill>
                  <a:latin typeface="+mn-ea"/>
                  <a:cs typeface="メイリオ" panose="020B0604030504040204" pitchFamily="50" charset="-128"/>
                </a:rPr>
                <a:t>トラブルを予防するポイント・就業規則</a:t>
              </a:r>
            </a:p>
          </p:txBody>
        </p:sp>
      </p:grpSp>
    </p:spTree>
    <p:extLst>
      <p:ext uri="{BB962C8B-B14F-4D97-AF65-F5344CB8AC3E}">
        <p14:creationId xmlns:p14="http://schemas.microsoft.com/office/powerpoint/2010/main" val="4124785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419524" y="2425557"/>
            <a:ext cx="9110364" cy="73165"/>
          </a:xfrm>
          <a:prstGeom prst="roundRect">
            <a:avLst>
              <a:gd name="adj" fmla="val 50000"/>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1419524" y="4290721"/>
            <a:ext cx="9110364" cy="73165"/>
          </a:xfrm>
          <a:prstGeom prst="roundRect">
            <a:avLst>
              <a:gd name="adj" fmla="val 50000"/>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1419524" y="6263134"/>
            <a:ext cx="9110364" cy="73165"/>
          </a:xfrm>
          <a:prstGeom prst="roundRect">
            <a:avLst>
              <a:gd name="adj" fmla="val 50000"/>
            </a:avLst>
          </a:prstGeom>
          <a:solidFill>
            <a:srgbClr val="4D7E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4"/>
          </p:nvPr>
        </p:nvSpPr>
        <p:spPr/>
        <p:txBody>
          <a:bodyPr/>
          <a:lstStyle/>
          <a:p>
            <a:fld id="{072820C6-8AA9-47D7-9F4E-4563EBDBC220}" type="slidenum">
              <a:rPr kumimoji="1" lang="ja-JP" altLang="en-US" smtClean="0"/>
              <a:t>9</a:t>
            </a:fld>
            <a:endParaRPr kumimoji="1" lang="ja-JP" altLang="en-US"/>
          </a:p>
        </p:txBody>
      </p:sp>
      <p:sp>
        <p:nvSpPr>
          <p:cNvPr id="14" name="テキスト ボックス 13"/>
          <p:cNvSpPr txBox="1"/>
          <p:nvPr/>
        </p:nvSpPr>
        <p:spPr>
          <a:xfrm>
            <a:off x="-126702" y="77857"/>
            <a:ext cx="1673498" cy="461665"/>
          </a:xfrm>
          <a:prstGeom prst="rect">
            <a:avLst/>
          </a:prstGeom>
          <a:noFill/>
        </p:spPr>
        <p:txBody>
          <a:bodyPr wrap="square" rtlCol="0" anchor="ctr">
            <a:spAutoFit/>
          </a:bodyPr>
          <a:lstStyle/>
          <a:p>
            <a:pPr algn="ctr"/>
            <a:r>
              <a:rPr lang="ja-JP" altLang="en-US" sz="2400" b="1" dirty="0">
                <a:solidFill>
                  <a:schemeClr val="bg1"/>
                </a:solidFill>
                <a:latin typeface="+mn-ea"/>
              </a:rPr>
              <a:t>２</a:t>
            </a:r>
          </a:p>
        </p:txBody>
      </p:sp>
      <p:sp>
        <p:nvSpPr>
          <p:cNvPr id="13" name="角丸四角形 12"/>
          <p:cNvSpPr/>
          <p:nvPr/>
        </p:nvSpPr>
        <p:spPr>
          <a:xfrm>
            <a:off x="164753" y="3954009"/>
            <a:ext cx="2330723" cy="1304451"/>
          </a:xfrm>
          <a:prstGeom prst="roundRect">
            <a:avLst>
              <a:gd name="adj" fmla="val 0"/>
            </a:avLst>
          </a:prstGeom>
          <a:solidFill>
            <a:srgbClr val="4D7EB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bg1"/>
                </a:solidFill>
                <a:latin typeface="+mn-ea"/>
              </a:rPr>
              <a:t>整理解雇</a:t>
            </a:r>
          </a:p>
        </p:txBody>
      </p:sp>
      <p:sp>
        <p:nvSpPr>
          <p:cNvPr id="16" name="角丸四角形 15"/>
          <p:cNvSpPr/>
          <p:nvPr/>
        </p:nvSpPr>
        <p:spPr>
          <a:xfrm>
            <a:off x="161925" y="5861634"/>
            <a:ext cx="2330723" cy="1304451"/>
          </a:xfrm>
          <a:prstGeom prst="roundRect">
            <a:avLst>
              <a:gd name="adj" fmla="val 0"/>
            </a:avLst>
          </a:prstGeom>
          <a:solidFill>
            <a:srgbClr val="4D7EB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bg1"/>
                </a:solidFill>
                <a:latin typeface="+mn-ea"/>
              </a:rPr>
              <a:t>懲戒解雇</a:t>
            </a:r>
          </a:p>
        </p:txBody>
      </p:sp>
      <p:sp>
        <p:nvSpPr>
          <p:cNvPr id="18" name="角丸四角形 17"/>
          <p:cNvSpPr/>
          <p:nvPr/>
        </p:nvSpPr>
        <p:spPr>
          <a:xfrm>
            <a:off x="164753" y="2046384"/>
            <a:ext cx="2330723" cy="1304451"/>
          </a:xfrm>
          <a:prstGeom prst="roundRect">
            <a:avLst>
              <a:gd name="adj" fmla="val 0"/>
            </a:avLst>
          </a:prstGeom>
          <a:solidFill>
            <a:srgbClr val="4D7EB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bg1"/>
                </a:solidFill>
                <a:latin typeface="+mn-ea"/>
              </a:rPr>
              <a:t>普通解雇</a:t>
            </a:r>
          </a:p>
        </p:txBody>
      </p:sp>
      <p:sp>
        <p:nvSpPr>
          <p:cNvPr id="19" name="正方形/長方形 18"/>
          <p:cNvSpPr/>
          <p:nvPr/>
        </p:nvSpPr>
        <p:spPr>
          <a:xfrm>
            <a:off x="2681609" y="5735954"/>
            <a:ext cx="10836663" cy="1989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2400" b="1" dirty="0">
                <a:solidFill>
                  <a:schemeClr val="tx1"/>
                </a:solidFill>
                <a:latin typeface="+mn-ea"/>
                <a:cs typeface="メイリオ" panose="020B0604030504040204" pitchFamily="50" charset="-128"/>
              </a:rPr>
              <a:t>規律違反を解雇事由として、制裁罰として行われる解雇</a:t>
            </a:r>
            <a:endParaRPr lang="en-US" altLang="ja-JP" sz="24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　労働契約の不履行を理由として行われる普通解雇とは全く違い、</a:t>
            </a:r>
            <a:endParaRPr lang="en-US" altLang="ja-JP" sz="20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　就業規則に明記していなければできないです。</a:t>
            </a:r>
          </a:p>
        </p:txBody>
      </p:sp>
      <p:sp>
        <p:nvSpPr>
          <p:cNvPr id="22" name="角丸四角形 21"/>
          <p:cNvSpPr/>
          <p:nvPr/>
        </p:nvSpPr>
        <p:spPr>
          <a:xfrm>
            <a:off x="789931" y="1445898"/>
            <a:ext cx="9110364" cy="73165"/>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775417" y="856542"/>
            <a:ext cx="9110364" cy="660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800" b="1" dirty="0">
                <a:solidFill>
                  <a:schemeClr val="tx1"/>
                </a:solidFill>
                <a:latin typeface="+mn-ea"/>
                <a:cs typeface="メイリオ" panose="020B0604030504040204" pitchFamily="50" charset="-128"/>
              </a:rPr>
              <a:t>「解雇」の種類について</a:t>
            </a:r>
          </a:p>
        </p:txBody>
      </p:sp>
      <p:sp>
        <p:nvSpPr>
          <p:cNvPr id="24" name="正方形/長方形 23"/>
          <p:cNvSpPr/>
          <p:nvPr/>
        </p:nvSpPr>
        <p:spPr>
          <a:xfrm>
            <a:off x="2681609" y="1895317"/>
            <a:ext cx="10836663" cy="1989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2400" b="1" dirty="0">
                <a:solidFill>
                  <a:schemeClr val="tx1"/>
                </a:solidFill>
                <a:latin typeface="+mn-ea"/>
                <a:cs typeface="メイリオ" panose="020B0604030504040204" pitchFamily="50" charset="-128"/>
              </a:rPr>
              <a:t>従業員の債務不履行を解雇事由として行われる解雇</a:t>
            </a:r>
          </a:p>
          <a:p>
            <a:pPr>
              <a:lnSpc>
                <a:spcPct val="150000"/>
              </a:lnSpc>
            </a:pPr>
            <a:r>
              <a:rPr lang="ja-JP" altLang="en-US" sz="2000" b="1" dirty="0">
                <a:solidFill>
                  <a:schemeClr val="tx1"/>
                </a:solidFill>
                <a:latin typeface="+mn-ea"/>
                <a:cs typeface="メイリオ" panose="020B0604030504040204" pitchFamily="50" charset="-128"/>
              </a:rPr>
              <a:t>労務提供の不能や能力不足、成績不良</a:t>
            </a:r>
            <a:endParaRPr lang="en-US" altLang="ja-JP" sz="20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労働者の規律違反の行為に関するもの</a:t>
            </a:r>
          </a:p>
        </p:txBody>
      </p:sp>
      <p:sp>
        <p:nvSpPr>
          <p:cNvPr id="25" name="正方形/長方形 24"/>
          <p:cNvSpPr/>
          <p:nvPr/>
        </p:nvSpPr>
        <p:spPr>
          <a:xfrm>
            <a:off x="2681608" y="3766576"/>
            <a:ext cx="10836663" cy="19897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sz="2400" b="1" dirty="0">
                <a:solidFill>
                  <a:schemeClr val="tx1"/>
                </a:solidFill>
                <a:latin typeface="+mn-ea"/>
                <a:cs typeface="メイリオ" panose="020B0604030504040204" pitchFamily="50" charset="-128"/>
              </a:rPr>
              <a:t>会社が経営難の時に人員削減を目的として行われる解雇</a:t>
            </a:r>
            <a:endParaRPr lang="en-US" altLang="ja-JP" sz="24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　普通解雇とは違って、労働者には何らの非もないのに</a:t>
            </a:r>
            <a:endParaRPr lang="en-US" altLang="ja-JP" sz="20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　会社から一方的に解雇されるので要件は厳しくなります。</a:t>
            </a:r>
            <a:endParaRPr lang="en-US" altLang="ja-JP" sz="2000" b="1" dirty="0">
              <a:solidFill>
                <a:schemeClr val="tx1"/>
              </a:solidFill>
              <a:latin typeface="+mn-ea"/>
              <a:cs typeface="メイリオ" panose="020B0604030504040204" pitchFamily="50" charset="-128"/>
            </a:endParaRPr>
          </a:p>
          <a:p>
            <a:pPr>
              <a:lnSpc>
                <a:spcPct val="150000"/>
              </a:lnSpc>
            </a:pPr>
            <a:r>
              <a:rPr lang="ja-JP" altLang="en-US" sz="2000" b="1" dirty="0">
                <a:solidFill>
                  <a:schemeClr val="tx1"/>
                </a:solidFill>
                <a:latin typeface="+mn-ea"/>
                <a:cs typeface="メイリオ" panose="020B0604030504040204" pitchFamily="50" charset="-128"/>
              </a:rPr>
              <a:t>　（整理解雇の</a:t>
            </a:r>
            <a:r>
              <a:rPr lang="en-US" altLang="ja-JP" sz="2000" b="1" dirty="0">
                <a:solidFill>
                  <a:schemeClr val="tx1"/>
                </a:solidFill>
                <a:latin typeface="+mn-ea"/>
                <a:cs typeface="メイリオ" panose="020B0604030504040204" pitchFamily="50" charset="-128"/>
              </a:rPr>
              <a:t>4</a:t>
            </a:r>
            <a:r>
              <a:rPr lang="ja-JP" altLang="en-US" sz="2000" b="1" dirty="0">
                <a:solidFill>
                  <a:schemeClr val="tx1"/>
                </a:solidFill>
                <a:latin typeface="+mn-ea"/>
                <a:cs typeface="メイリオ" panose="020B0604030504040204" pitchFamily="50" charset="-128"/>
              </a:rPr>
              <a:t>要件あり。）</a:t>
            </a:r>
          </a:p>
        </p:txBody>
      </p:sp>
      <p:sp>
        <p:nvSpPr>
          <p:cNvPr id="20" name="テキスト ボックス 19">
            <a:extLst>
              <a:ext uri="{FF2B5EF4-FFF2-40B4-BE49-F238E27FC236}">
                <a16:creationId xmlns:a16="http://schemas.microsoft.com/office/drawing/2014/main" id="{C5AB8530-28AC-44E6-931F-91E98BC5E472}"/>
              </a:ext>
            </a:extLst>
          </p:cNvPr>
          <p:cNvSpPr txBox="1"/>
          <p:nvPr/>
        </p:nvSpPr>
        <p:spPr>
          <a:xfrm>
            <a:off x="1673498" y="106543"/>
            <a:ext cx="8610154" cy="400110"/>
          </a:xfrm>
          <a:prstGeom prst="rect">
            <a:avLst/>
          </a:prstGeom>
          <a:noFill/>
        </p:spPr>
        <p:txBody>
          <a:bodyPr wrap="square" lIns="91440" tIns="45720" rIns="91440" bIns="45720" rtlCol="0" anchor="ctr">
            <a:spAutoFit/>
          </a:bodyPr>
          <a:lstStyle/>
          <a:p>
            <a:r>
              <a:rPr lang="ja-JP" altLang="en-US" sz="2000" b="1" dirty="0">
                <a:solidFill>
                  <a:schemeClr val="bg1"/>
                </a:solidFill>
                <a:latin typeface="+mn-ea"/>
                <a:cs typeface="メイリオ" panose="020B0604030504040204" pitchFamily="50" charset="-128"/>
              </a:rPr>
              <a:t>解雇の分類</a:t>
            </a:r>
          </a:p>
        </p:txBody>
      </p:sp>
    </p:spTree>
    <p:extLst>
      <p:ext uri="{BB962C8B-B14F-4D97-AF65-F5344CB8AC3E}">
        <p14:creationId xmlns:p14="http://schemas.microsoft.com/office/powerpoint/2010/main" val="13892302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TM10001115[[fn=パーセル]]</Template>
  <TotalTime>27879</TotalTime>
  <Words>7083</Words>
  <Application>Microsoft Office PowerPoint</Application>
  <PresentationFormat>ユーザー設定</PresentationFormat>
  <Paragraphs>623</Paragraphs>
  <Slides>52</Slides>
  <Notes>13</Notes>
  <HiddenSlides>0</HiddenSlides>
  <MMClips>0</MMClips>
  <ScaleCrop>false</ScaleCrop>
  <HeadingPairs>
    <vt:vector size="6" baseType="variant">
      <vt:variant>
        <vt:lpstr>使用されているフォント</vt:lpstr>
      </vt:variant>
      <vt:variant>
        <vt:i4>15</vt:i4>
      </vt:variant>
      <vt:variant>
        <vt:lpstr>テーマ</vt:lpstr>
      </vt:variant>
      <vt:variant>
        <vt:i4>2</vt:i4>
      </vt:variant>
      <vt:variant>
        <vt:lpstr>スライド タイトル</vt:lpstr>
      </vt:variant>
      <vt:variant>
        <vt:i4>52</vt:i4>
      </vt:variant>
    </vt:vector>
  </HeadingPairs>
  <TitlesOfParts>
    <vt:vector size="69" baseType="lpstr">
      <vt:lpstr>HGP創英角ｺﾞｼｯｸUB</vt:lpstr>
      <vt:lpstr>HGS明朝B</vt:lpstr>
      <vt:lpstr>HG明朝B</vt:lpstr>
      <vt:lpstr>M PLUS 1p</vt:lpstr>
      <vt:lpstr>M PLUS 1p Light</vt:lpstr>
      <vt:lpstr>ＭＳ ゴシック</vt:lpstr>
      <vt:lpstr>ＭＳ 明朝</vt:lpstr>
      <vt:lpstr>SimSun</vt:lpstr>
      <vt:lpstr>Meiryo</vt:lpstr>
      <vt:lpstr>Meiryo</vt:lpstr>
      <vt:lpstr>游ゴシック</vt:lpstr>
      <vt:lpstr>游ゴシック Light</vt:lpstr>
      <vt:lpstr>Arial</vt:lpstr>
      <vt:lpstr>Century</vt:lpstr>
      <vt:lpstr>Wingdings</vt:lpstr>
      <vt:lpstr>Office テーマ</vt:lpstr>
      <vt:lpstr>Simple Light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伸佳 都築</cp:lastModifiedBy>
  <cp:revision>2736</cp:revision>
  <cp:lastPrinted>2020-01-14T01:02:07Z</cp:lastPrinted>
  <dcterms:created xsi:type="dcterms:W3CDTF">2019-02-27T11:43:06Z</dcterms:created>
  <dcterms:modified xsi:type="dcterms:W3CDTF">2023-09-13T02:22:19Z</dcterms:modified>
</cp:coreProperties>
</file>